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Lst>
  <p:notesMasterIdLst>
    <p:notesMasterId r:id="rId24"/>
  </p:notesMasterIdLst>
  <p:sldIdLst>
    <p:sldId id="257" r:id="rId6"/>
    <p:sldId id="290" r:id="rId7"/>
    <p:sldId id="291" r:id="rId8"/>
    <p:sldId id="292" r:id="rId9"/>
    <p:sldId id="293" r:id="rId10"/>
    <p:sldId id="261" r:id="rId11"/>
    <p:sldId id="279" r:id="rId12"/>
    <p:sldId id="262" r:id="rId13"/>
    <p:sldId id="284" r:id="rId14"/>
    <p:sldId id="280" r:id="rId15"/>
    <p:sldId id="285" r:id="rId16"/>
    <p:sldId id="286" r:id="rId17"/>
    <p:sldId id="259" r:id="rId18"/>
    <p:sldId id="281" r:id="rId19"/>
    <p:sldId id="282" r:id="rId20"/>
    <p:sldId id="287" r:id="rId21"/>
    <p:sldId id="288"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B0A301-B2AB-D75C-C066-6DE88474DA28}" name="Carrie Fox" initials="CF" userId="S::carrie@mission.partners::b69a1853-6564-4303-8e24-ab6a5e8f3ef2" providerId="AD"/>
  <p188:author id="{29DA9E14-9557-A9A7-81AF-EB55F5BF3C32}" name="Arron Neal" initials="AN" userId="S::arron@mission.partners::8cbcf992-313a-4a98-90df-19169cbec359" providerId="AD"/>
  <p188:author id="{595CA518-F14F-04A8-DC6A-21757EC3DD4B}" name="Jacqueline Lara" initials="JL" userId="S::jacquelinelara07_gmail.com#ext#@missionpartnersmd.onmicrosoft.com::a721ab7a-c4b0-4125-9bf1-d0a074299e46" providerId="AD"/>
  <p188:author id="{D393942B-C1CE-346D-8C7E-C7176FBC7544}" name="Sherika Hill, Ph.D." initials="SP" userId="S::sherika.hill_duke.edu#ext#@missionpartnersmd.onmicrosoft.com::b2e0b0a4-fa57-403a-95bc-0639ed29f08b" providerId="AD"/>
  <p188:author id="{1A633DCF-B562-D6B1-24AC-4C971CEEED54}" name="Rachel Weber" initials="RW" userId="S::rachel@mission.partners::62c57f6b-a197-4489-a72e-07add1e4fe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9FFFA"/>
    <a:srgbClr val="F3F4F6"/>
    <a:srgbClr val="D5D0CA"/>
    <a:srgbClr val="B4ABA4"/>
    <a:srgbClr val="BABB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42" autoAdjust="0"/>
  </p:normalViewPr>
  <p:slideViewPr>
    <p:cSldViewPr snapToGrid="0">
      <p:cViewPr varScale="1">
        <p:scale>
          <a:sx n="59" d="100"/>
          <a:sy n="59" d="100"/>
        </p:scale>
        <p:origin x="158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nenne Asi" userId="d61e3d9c-3f52-41f4-bb74-7111f283aaa6" providerId="ADAL" clId="{B889D601-6CAA-44D8-8554-5A4C92C75A11}"/>
    <pc:docChg chg="undo redo custSel addSld delSld modSld sldOrd addMainMaster delMainMaster">
      <pc:chgData name="Nnenne Asi" userId="d61e3d9c-3f52-41f4-bb74-7111f283aaa6" providerId="ADAL" clId="{B889D601-6CAA-44D8-8554-5A4C92C75A11}" dt="2023-04-04T21:32:18.017" v="439" actId="5793"/>
      <pc:docMkLst>
        <pc:docMk/>
      </pc:docMkLst>
      <pc:sldChg chg="modSp mod">
        <pc:chgData name="Nnenne Asi" userId="d61e3d9c-3f52-41f4-bb74-7111f283aaa6" providerId="ADAL" clId="{B889D601-6CAA-44D8-8554-5A4C92C75A11}" dt="2023-04-04T21:16:24.078" v="70" actId="27636"/>
        <pc:sldMkLst>
          <pc:docMk/>
          <pc:sldMk cId="458241459" sldId="257"/>
        </pc:sldMkLst>
        <pc:spChg chg="mod">
          <ac:chgData name="Nnenne Asi" userId="d61e3d9c-3f52-41f4-bb74-7111f283aaa6" providerId="ADAL" clId="{B889D601-6CAA-44D8-8554-5A4C92C75A11}" dt="2023-04-04T21:16:18.717" v="68" actId="14100"/>
          <ac:spMkLst>
            <pc:docMk/>
            <pc:sldMk cId="458241459" sldId="257"/>
            <ac:spMk id="4" creationId="{679C3A2D-0AE7-050C-CABE-882BCCE71D53}"/>
          </ac:spMkLst>
        </pc:spChg>
        <pc:spChg chg="mod">
          <ac:chgData name="Nnenne Asi" userId="d61e3d9c-3f52-41f4-bb74-7111f283aaa6" providerId="ADAL" clId="{B889D601-6CAA-44D8-8554-5A4C92C75A11}" dt="2023-04-04T21:16:24.078" v="70" actId="27636"/>
          <ac:spMkLst>
            <pc:docMk/>
            <pc:sldMk cId="458241459" sldId="257"/>
            <ac:spMk id="5" creationId="{D17F2666-6632-4BE5-A1D0-CE03B69D08BD}"/>
          </ac:spMkLst>
        </pc:spChg>
      </pc:sldChg>
      <pc:sldChg chg="addSp delSp modSp mod modMedia modClrScheme delAnim chgLayout">
        <pc:chgData name="Nnenne Asi" userId="d61e3d9c-3f52-41f4-bb74-7111f283aaa6" providerId="ADAL" clId="{B889D601-6CAA-44D8-8554-5A4C92C75A11}" dt="2023-04-04T21:12:30.992" v="61" actId="1076"/>
        <pc:sldMkLst>
          <pc:docMk/>
          <pc:sldMk cId="2229440334" sldId="259"/>
        </pc:sldMkLst>
        <pc:spChg chg="add del mod ord">
          <ac:chgData name="Nnenne Asi" userId="d61e3d9c-3f52-41f4-bb74-7111f283aaa6" providerId="ADAL" clId="{B889D601-6CAA-44D8-8554-5A4C92C75A11}" dt="2023-04-04T21:08:17.219" v="19" actId="700"/>
          <ac:spMkLst>
            <pc:docMk/>
            <pc:sldMk cId="2229440334" sldId="259"/>
            <ac:spMk id="2" creationId="{F04BFB6F-8D4E-DAA3-8B3B-D7994DEA80D8}"/>
          </ac:spMkLst>
        </pc:spChg>
        <pc:spChg chg="add del mod ord">
          <ac:chgData name="Nnenne Asi" userId="d61e3d9c-3f52-41f4-bb74-7111f283aaa6" providerId="ADAL" clId="{B889D601-6CAA-44D8-8554-5A4C92C75A11}" dt="2023-04-04T21:08:34.061" v="20" actId="26606"/>
          <ac:spMkLst>
            <pc:docMk/>
            <pc:sldMk cId="2229440334" sldId="259"/>
            <ac:spMk id="3" creationId="{09D6E73E-0C89-3542-5641-D7D06401BE58}"/>
          </ac:spMkLst>
        </pc:spChg>
        <pc:spChg chg="mod ord">
          <ac:chgData name="Nnenne Asi" userId="d61e3d9c-3f52-41f4-bb74-7111f283aaa6" providerId="ADAL" clId="{B889D601-6CAA-44D8-8554-5A4C92C75A11}" dt="2023-04-04T21:12:30.992" v="61" actId="1076"/>
          <ac:spMkLst>
            <pc:docMk/>
            <pc:sldMk cId="2229440334" sldId="259"/>
            <ac:spMk id="4" creationId="{BECF1441-5C30-5E2B-FBE5-608105F75565}"/>
          </ac:spMkLst>
        </pc:spChg>
        <pc:spChg chg="del">
          <ac:chgData name="Nnenne Asi" userId="d61e3d9c-3f52-41f4-bb74-7111f283aaa6" providerId="ADAL" clId="{B889D601-6CAA-44D8-8554-5A4C92C75A11}" dt="2023-04-04T21:08:09.888" v="18" actId="700"/>
          <ac:spMkLst>
            <pc:docMk/>
            <pc:sldMk cId="2229440334" sldId="259"/>
            <ac:spMk id="5" creationId="{63E8405F-78E0-8F56-8E7E-2AC9CB344623}"/>
          </ac:spMkLst>
        </pc:spChg>
        <pc:spChg chg="add del mod ord">
          <ac:chgData name="Nnenne Asi" userId="d61e3d9c-3f52-41f4-bb74-7111f283aaa6" providerId="ADAL" clId="{B889D601-6CAA-44D8-8554-5A4C92C75A11}" dt="2023-04-04T21:10:10.942" v="44" actId="700"/>
          <ac:spMkLst>
            <pc:docMk/>
            <pc:sldMk cId="2229440334" sldId="259"/>
            <ac:spMk id="6" creationId="{85FD6230-4F25-439C-5DC1-240FEA5152BD}"/>
          </ac:spMkLst>
        </pc:spChg>
        <pc:spChg chg="add del mod ord">
          <ac:chgData name="Nnenne Asi" userId="d61e3d9c-3f52-41f4-bb74-7111f283aaa6" providerId="ADAL" clId="{B889D601-6CAA-44D8-8554-5A4C92C75A11}" dt="2023-04-04T21:10:45.176" v="49" actId="700"/>
          <ac:spMkLst>
            <pc:docMk/>
            <pc:sldMk cId="2229440334" sldId="259"/>
            <ac:spMk id="7" creationId="{54FE8004-D4FD-B3CC-0209-4DD4D383605D}"/>
          </ac:spMkLst>
        </pc:spChg>
        <pc:spChg chg="add del mod ord">
          <ac:chgData name="Nnenne Asi" userId="d61e3d9c-3f52-41f4-bb74-7111f283aaa6" providerId="ADAL" clId="{B889D601-6CAA-44D8-8554-5A4C92C75A11}" dt="2023-04-04T21:12:26.020" v="60" actId="26606"/>
          <ac:spMkLst>
            <pc:docMk/>
            <pc:sldMk cId="2229440334" sldId="259"/>
            <ac:spMk id="8" creationId="{4025E787-3B88-0646-5769-F31C334B63C6}"/>
          </ac:spMkLst>
        </pc:spChg>
        <pc:spChg chg="add del mod ord">
          <ac:chgData name="Nnenne Asi" userId="d61e3d9c-3f52-41f4-bb74-7111f283aaa6" providerId="ADAL" clId="{B889D601-6CAA-44D8-8554-5A4C92C75A11}" dt="2023-04-04T21:10:20.056" v="46" actId="700"/>
          <ac:spMkLst>
            <pc:docMk/>
            <pc:sldMk cId="2229440334" sldId="259"/>
            <ac:spMk id="9" creationId="{142EECAA-F3F0-55AC-597D-64B9616B58CD}"/>
          </ac:spMkLst>
        </pc:spChg>
        <pc:picChg chg="add del mod">
          <ac:chgData name="Nnenne Asi" userId="d61e3d9c-3f52-41f4-bb74-7111f283aaa6" providerId="ADAL" clId="{B889D601-6CAA-44D8-8554-5A4C92C75A11}" dt="2023-04-04T21:10:11.630" v="45" actId="26606"/>
          <ac:picMkLst>
            <pc:docMk/>
            <pc:sldMk cId="2229440334" sldId="259"/>
            <ac:picMk id="11" creationId="{21748F79-2C8D-21BD-3EF3-0083C7F5D9BC}"/>
          </ac:picMkLst>
        </pc:picChg>
        <pc:picChg chg="add mod">
          <ac:chgData name="Nnenne Asi" userId="d61e3d9c-3f52-41f4-bb74-7111f283aaa6" providerId="ADAL" clId="{B889D601-6CAA-44D8-8554-5A4C92C75A11}" dt="2023-04-04T21:12:26.020" v="60" actId="26606"/>
          <ac:picMkLst>
            <pc:docMk/>
            <pc:sldMk cId="2229440334" sldId="259"/>
            <ac:picMk id="12" creationId="{4003D93D-EA4E-B9B8-0ECD-6DBC3C2C8533}"/>
          </ac:picMkLst>
        </pc:picChg>
      </pc:sldChg>
      <pc:sldChg chg="addSp delSp modSp new mod ord modClrScheme chgLayout">
        <pc:chgData name="Nnenne Asi" userId="d61e3d9c-3f52-41f4-bb74-7111f283aaa6" providerId="ADAL" clId="{B889D601-6CAA-44D8-8554-5A4C92C75A11}" dt="2023-04-04T21:13:35.723" v="65"/>
        <pc:sldMkLst>
          <pc:docMk/>
          <pc:sldMk cId="3945535680" sldId="288"/>
        </pc:sldMkLst>
        <pc:spChg chg="add del mod ord">
          <ac:chgData name="Nnenne Asi" userId="d61e3d9c-3f52-41f4-bb74-7111f283aaa6" providerId="ADAL" clId="{B889D601-6CAA-44D8-8554-5A4C92C75A11}" dt="2023-04-04T21:07:23.216" v="14" actId="26606"/>
          <ac:spMkLst>
            <pc:docMk/>
            <pc:sldMk cId="3945535680" sldId="288"/>
            <ac:spMk id="2" creationId="{ABC28796-7667-E717-CDE7-7FBCC681548F}"/>
          </ac:spMkLst>
        </pc:spChg>
        <pc:spChg chg="del">
          <ac:chgData name="Nnenne Asi" userId="d61e3d9c-3f52-41f4-bb74-7111f283aaa6" providerId="ADAL" clId="{B889D601-6CAA-44D8-8554-5A4C92C75A11}" dt="2023-04-04T21:05:47.997" v="5" actId="700"/>
          <ac:spMkLst>
            <pc:docMk/>
            <pc:sldMk cId="3945535680" sldId="288"/>
            <ac:spMk id="3" creationId="{61D5C31C-4077-851C-D9E2-9AA379D26E80}"/>
          </ac:spMkLst>
        </pc:spChg>
        <pc:spChg chg="mod ord">
          <ac:chgData name="Nnenne Asi" userId="d61e3d9c-3f52-41f4-bb74-7111f283aaa6" providerId="ADAL" clId="{B889D601-6CAA-44D8-8554-5A4C92C75A11}" dt="2023-04-04T21:07:23.216" v="14" actId="26606"/>
          <ac:spMkLst>
            <pc:docMk/>
            <pc:sldMk cId="3945535680" sldId="288"/>
            <ac:spMk id="4" creationId="{05EBCDFF-C0B1-D781-8243-11DE9B24878F}"/>
          </ac:spMkLst>
        </pc:spChg>
        <pc:spChg chg="add del mod">
          <ac:chgData name="Nnenne Asi" userId="d61e3d9c-3f52-41f4-bb74-7111f283aaa6" providerId="ADAL" clId="{B889D601-6CAA-44D8-8554-5A4C92C75A11}" dt="2023-04-04T21:07:09.589" v="9" actId="26606"/>
          <ac:spMkLst>
            <pc:docMk/>
            <pc:sldMk cId="3945535680" sldId="288"/>
            <ac:spMk id="10" creationId="{EAF9E0FB-3790-A998-5E32-79131BB8E8E1}"/>
          </ac:spMkLst>
        </pc:spChg>
        <pc:spChg chg="add mod">
          <ac:chgData name="Nnenne Asi" userId="d61e3d9c-3f52-41f4-bb74-7111f283aaa6" providerId="ADAL" clId="{B889D601-6CAA-44D8-8554-5A4C92C75A11}" dt="2023-04-04T21:07:57.171" v="17" actId="1076"/>
          <ac:spMkLst>
            <pc:docMk/>
            <pc:sldMk cId="3945535680" sldId="288"/>
            <ac:spMk id="16" creationId="{ABC28796-7667-E717-CDE7-7FBCC681548F}"/>
          </ac:spMkLst>
        </pc:spChg>
        <pc:graphicFrameChg chg="add del mod">
          <ac:chgData name="Nnenne Asi" userId="d61e3d9c-3f52-41f4-bb74-7111f283aaa6" providerId="ADAL" clId="{B889D601-6CAA-44D8-8554-5A4C92C75A11}" dt="2023-04-04T21:07:09.589" v="9" actId="26606"/>
          <ac:graphicFrameMkLst>
            <pc:docMk/>
            <pc:sldMk cId="3945535680" sldId="288"/>
            <ac:graphicFrameMk id="6" creationId="{8204F72B-A226-9DFC-C5E0-128BD8FBA2EB}"/>
          </ac:graphicFrameMkLst>
        </pc:graphicFrameChg>
        <pc:graphicFrameChg chg="add del mod">
          <ac:chgData name="Nnenne Asi" userId="d61e3d9c-3f52-41f4-bb74-7111f283aaa6" providerId="ADAL" clId="{B889D601-6CAA-44D8-8554-5A4C92C75A11}" dt="2023-04-04T21:07:18.447" v="11" actId="26606"/>
          <ac:graphicFrameMkLst>
            <pc:docMk/>
            <pc:sldMk cId="3945535680" sldId="288"/>
            <ac:graphicFrameMk id="12" creationId="{0429B400-7DA2-FB09-C34B-645142DBE49E}"/>
          </ac:graphicFrameMkLst>
        </pc:graphicFrameChg>
        <pc:graphicFrameChg chg="add del mod">
          <ac:chgData name="Nnenne Asi" userId="d61e3d9c-3f52-41f4-bb74-7111f283aaa6" providerId="ADAL" clId="{B889D601-6CAA-44D8-8554-5A4C92C75A11}" dt="2023-04-04T21:07:23.207" v="13" actId="26606"/>
          <ac:graphicFrameMkLst>
            <pc:docMk/>
            <pc:sldMk cId="3945535680" sldId="288"/>
            <ac:graphicFrameMk id="14" creationId="{7527E1F7-E495-6536-6E05-541C6FEDB7CB}"/>
          </ac:graphicFrameMkLst>
        </pc:graphicFrameChg>
      </pc:sldChg>
      <pc:sldChg chg="add del">
        <pc:chgData name="Nnenne Asi" userId="d61e3d9c-3f52-41f4-bb74-7111f283aaa6" providerId="ADAL" clId="{B889D601-6CAA-44D8-8554-5A4C92C75A11}" dt="2023-04-04T21:17:29.536" v="79" actId="47"/>
        <pc:sldMkLst>
          <pc:docMk/>
          <pc:sldMk cId="1640048998" sldId="289"/>
        </pc:sldMkLst>
      </pc:sldChg>
      <pc:sldChg chg="modSp add mod">
        <pc:chgData name="Nnenne Asi" userId="d61e3d9c-3f52-41f4-bb74-7111f283aaa6" providerId="ADAL" clId="{B889D601-6CAA-44D8-8554-5A4C92C75A11}" dt="2023-04-04T21:20:41.299" v="161" actId="1076"/>
        <pc:sldMkLst>
          <pc:docMk/>
          <pc:sldMk cId="1401110599" sldId="290"/>
        </pc:sldMkLst>
        <pc:spChg chg="mod">
          <ac:chgData name="Nnenne Asi" userId="d61e3d9c-3f52-41f4-bb74-7111f283aaa6" providerId="ADAL" clId="{B889D601-6CAA-44D8-8554-5A4C92C75A11}" dt="2023-04-04T21:20:41.299" v="161" actId="1076"/>
          <ac:spMkLst>
            <pc:docMk/>
            <pc:sldMk cId="1401110599" sldId="290"/>
            <ac:spMk id="5" creationId="{5EB8EE84-DC52-2D39-90EC-4AD650F29E3C}"/>
          </ac:spMkLst>
        </pc:spChg>
      </pc:sldChg>
      <pc:sldChg chg="modSp add mod">
        <pc:chgData name="Nnenne Asi" userId="d61e3d9c-3f52-41f4-bb74-7111f283aaa6" providerId="ADAL" clId="{B889D601-6CAA-44D8-8554-5A4C92C75A11}" dt="2023-04-04T21:21:32.824" v="177" actId="1076"/>
        <pc:sldMkLst>
          <pc:docMk/>
          <pc:sldMk cId="3585521599" sldId="291"/>
        </pc:sldMkLst>
        <pc:spChg chg="mod">
          <ac:chgData name="Nnenne Asi" userId="d61e3d9c-3f52-41f4-bb74-7111f283aaa6" providerId="ADAL" clId="{B889D601-6CAA-44D8-8554-5A4C92C75A11}" dt="2023-04-04T21:21:32.824" v="177" actId="1076"/>
          <ac:spMkLst>
            <pc:docMk/>
            <pc:sldMk cId="3585521599" sldId="291"/>
            <ac:spMk id="11" creationId="{5CF3E02E-28BA-0A1A-D37E-B6CF9FD61B3B}"/>
          </ac:spMkLst>
        </pc:spChg>
      </pc:sldChg>
      <pc:sldChg chg="addSp delSp modSp add mod modClrScheme chgLayout">
        <pc:chgData name="Nnenne Asi" userId="d61e3d9c-3f52-41f4-bb74-7111f283aaa6" providerId="ADAL" clId="{B889D601-6CAA-44D8-8554-5A4C92C75A11}" dt="2023-04-04T21:25:25.741" v="361" actId="20577"/>
        <pc:sldMkLst>
          <pc:docMk/>
          <pc:sldMk cId="4106796485" sldId="292"/>
        </pc:sldMkLst>
        <pc:spChg chg="add del">
          <ac:chgData name="Nnenne Asi" userId="d61e3d9c-3f52-41f4-bb74-7111f283aaa6" providerId="ADAL" clId="{B889D601-6CAA-44D8-8554-5A4C92C75A11}" dt="2023-04-04T21:24:54.184" v="354" actId="26606"/>
          <ac:spMkLst>
            <pc:docMk/>
            <pc:sldMk cId="4106796485" sldId="292"/>
            <ac:spMk id="3" creationId="{AC4DCB35-C8E8-3EC6-0E86-FD1B7E7CCC5A}"/>
          </ac:spMkLst>
        </pc:spChg>
        <pc:spChg chg="mod">
          <ac:chgData name="Nnenne Asi" userId="d61e3d9c-3f52-41f4-bb74-7111f283aaa6" providerId="ADAL" clId="{B889D601-6CAA-44D8-8554-5A4C92C75A11}" dt="2023-04-04T21:24:54.184" v="354" actId="26606"/>
          <ac:spMkLst>
            <pc:docMk/>
            <pc:sldMk cId="4106796485" sldId="292"/>
            <ac:spMk id="4" creationId="{66162117-37C9-E4F0-FCE9-06E822D7C917}"/>
          </ac:spMkLst>
        </pc:spChg>
        <pc:spChg chg="add del mod">
          <ac:chgData name="Nnenne Asi" userId="d61e3d9c-3f52-41f4-bb74-7111f283aaa6" providerId="ADAL" clId="{B889D601-6CAA-44D8-8554-5A4C92C75A11}" dt="2023-04-04T21:25:25.741" v="361" actId="20577"/>
          <ac:spMkLst>
            <pc:docMk/>
            <pc:sldMk cId="4106796485" sldId="292"/>
            <ac:spMk id="8" creationId="{84EA251D-D9CD-BEB1-DC2D-DEDF398CC157}"/>
          </ac:spMkLst>
        </pc:spChg>
        <pc:spChg chg="add del mod">
          <ac:chgData name="Nnenne Asi" userId="d61e3d9c-3f52-41f4-bb74-7111f283aaa6" providerId="ADAL" clId="{B889D601-6CAA-44D8-8554-5A4C92C75A11}" dt="2023-04-04T21:24:46.828" v="352" actId="26606"/>
          <ac:spMkLst>
            <pc:docMk/>
            <pc:sldMk cId="4106796485" sldId="292"/>
            <ac:spMk id="14" creationId="{7713A44C-A95F-BFB9-07E0-CEC0F91DCA21}"/>
          </ac:spMkLst>
        </pc:spChg>
        <pc:graphicFrameChg chg="add del">
          <ac:chgData name="Nnenne Asi" userId="d61e3d9c-3f52-41f4-bb74-7111f283aaa6" providerId="ADAL" clId="{B889D601-6CAA-44D8-8554-5A4C92C75A11}" dt="2023-04-04T21:24:41.035" v="350" actId="26606"/>
          <ac:graphicFrameMkLst>
            <pc:docMk/>
            <pc:sldMk cId="4106796485" sldId="292"/>
            <ac:graphicFrameMk id="10" creationId="{45125D76-6AA5-28B2-2231-2ADB08E1B5CA}"/>
          </ac:graphicFrameMkLst>
        </pc:graphicFrameChg>
        <pc:graphicFrameChg chg="add del mod">
          <ac:chgData name="Nnenne Asi" userId="d61e3d9c-3f52-41f4-bb74-7111f283aaa6" providerId="ADAL" clId="{B889D601-6CAA-44D8-8554-5A4C92C75A11}" dt="2023-04-04T21:24:46.828" v="352" actId="26606"/>
          <ac:graphicFrameMkLst>
            <pc:docMk/>
            <pc:sldMk cId="4106796485" sldId="292"/>
            <ac:graphicFrameMk id="12" creationId="{315929B7-9168-70CF-46C5-BE236E00AA3D}"/>
          </ac:graphicFrameMkLst>
        </pc:graphicFrameChg>
        <pc:graphicFrameChg chg="add del mod">
          <ac:chgData name="Nnenne Asi" userId="d61e3d9c-3f52-41f4-bb74-7111f283aaa6" providerId="ADAL" clId="{B889D601-6CAA-44D8-8554-5A4C92C75A11}" dt="2023-04-04T21:24:54.184" v="354" actId="26606"/>
          <ac:graphicFrameMkLst>
            <pc:docMk/>
            <pc:sldMk cId="4106796485" sldId="292"/>
            <ac:graphicFrameMk id="16" creationId="{18CEDD72-BAF7-3B99-A3F4-00895FE3C55E}"/>
          </ac:graphicFrameMkLst>
        </pc:graphicFrameChg>
      </pc:sldChg>
      <pc:sldChg chg="addSp delSp modSp new mod">
        <pc:chgData name="Nnenne Asi" userId="d61e3d9c-3f52-41f4-bb74-7111f283aaa6" providerId="ADAL" clId="{B889D601-6CAA-44D8-8554-5A4C92C75A11}" dt="2023-04-04T21:32:18.017" v="439" actId="5793"/>
        <pc:sldMkLst>
          <pc:docMk/>
          <pc:sldMk cId="3406532221" sldId="293"/>
        </pc:sldMkLst>
        <pc:spChg chg="del">
          <ac:chgData name="Nnenne Asi" userId="d61e3d9c-3f52-41f4-bb74-7111f283aaa6" providerId="ADAL" clId="{B889D601-6CAA-44D8-8554-5A4C92C75A11}" dt="2023-04-04T21:27:09.726" v="363" actId="931"/>
          <ac:spMkLst>
            <pc:docMk/>
            <pc:sldMk cId="3406532221" sldId="293"/>
            <ac:spMk id="2" creationId="{BBD779E9-1684-1FB7-80BA-2B1AD1F59668}"/>
          </ac:spMkLst>
        </pc:spChg>
        <pc:spChg chg="mod">
          <ac:chgData name="Nnenne Asi" userId="d61e3d9c-3f52-41f4-bb74-7111f283aaa6" providerId="ADAL" clId="{B889D601-6CAA-44D8-8554-5A4C92C75A11}" dt="2023-04-04T21:32:18.017" v="439" actId="5793"/>
          <ac:spMkLst>
            <pc:docMk/>
            <pc:sldMk cId="3406532221" sldId="293"/>
            <ac:spMk id="3" creationId="{7BD06CB7-FFCF-938C-2D77-844E4E56E0A2}"/>
          </ac:spMkLst>
        </pc:spChg>
        <pc:spChg chg="mod">
          <ac:chgData name="Nnenne Asi" userId="d61e3d9c-3f52-41f4-bb74-7111f283aaa6" providerId="ADAL" clId="{B889D601-6CAA-44D8-8554-5A4C92C75A11}" dt="2023-04-04T21:27:36.782" v="400" actId="20577"/>
          <ac:spMkLst>
            <pc:docMk/>
            <pc:sldMk cId="3406532221" sldId="293"/>
            <ac:spMk id="4" creationId="{87D924DA-0F8D-2889-A1B4-913A0E1DE09B}"/>
          </ac:spMkLst>
        </pc:spChg>
        <pc:picChg chg="add mod">
          <ac:chgData name="Nnenne Asi" userId="d61e3d9c-3f52-41f4-bb74-7111f283aaa6" providerId="ADAL" clId="{B889D601-6CAA-44D8-8554-5A4C92C75A11}" dt="2023-04-04T21:32:06.470" v="436" actId="1076"/>
          <ac:picMkLst>
            <pc:docMk/>
            <pc:sldMk cId="3406532221" sldId="293"/>
            <ac:picMk id="6" creationId="{7DCBB4FB-00CF-7093-8B41-A4464C9DD214}"/>
          </ac:picMkLst>
        </pc:picChg>
      </pc:sldChg>
      <pc:sldChg chg="add del">
        <pc:chgData name="Nnenne Asi" userId="d61e3d9c-3f52-41f4-bb74-7111f283aaa6" providerId="ADAL" clId="{B889D601-6CAA-44D8-8554-5A4C92C75A11}" dt="2023-04-04T21:05:53.954" v="7" actId="47"/>
        <pc:sldMkLst>
          <pc:docMk/>
          <pc:sldMk cId="3216675332" sldId="513"/>
        </pc:sldMkLst>
      </pc:sldChg>
      <pc:sldMasterChg chg="del delSldLayout">
        <pc:chgData name="Nnenne Asi" userId="d61e3d9c-3f52-41f4-bb74-7111f283aaa6" providerId="ADAL" clId="{B889D601-6CAA-44D8-8554-5A4C92C75A11}" dt="2023-04-04T21:05:53.954" v="7" actId="47"/>
        <pc:sldMasterMkLst>
          <pc:docMk/>
          <pc:sldMasterMk cId="788874760" sldId="2147483690"/>
        </pc:sldMasterMkLst>
        <pc:sldLayoutChg chg="del">
          <pc:chgData name="Nnenne Asi" userId="d61e3d9c-3f52-41f4-bb74-7111f283aaa6" providerId="ADAL" clId="{B889D601-6CAA-44D8-8554-5A4C92C75A11}" dt="2023-04-04T21:05:53.954" v="7" actId="47"/>
          <pc:sldLayoutMkLst>
            <pc:docMk/>
            <pc:sldMasterMk cId="788874760" sldId="2147483690"/>
            <pc:sldLayoutMk cId="1420317037" sldId="2147483691"/>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627733049" sldId="2147483692"/>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2710157063" sldId="2147483693"/>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959960371" sldId="2147483694"/>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1605114871" sldId="2147483695"/>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2038385250" sldId="2147483696"/>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2790934788" sldId="2147483697"/>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2251294513" sldId="2147483698"/>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1413902281" sldId="2147483699"/>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1989953467" sldId="2147483700"/>
          </pc:sldLayoutMkLst>
        </pc:sldLayoutChg>
        <pc:sldLayoutChg chg="del">
          <pc:chgData name="Nnenne Asi" userId="d61e3d9c-3f52-41f4-bb74-7111f283aaa6" providerId="ADAL" clId="{B889D601-6CAA-44D8-8554-5A4C92C75A11}" dt="2023-04-04T21:05:53.954" v="7" actId="47"/>
          <pc:sldLayoutMkLst>
            <pc:docMk/>
            <pc:sldMasterMk cId="788874760" sldId="2147483690"/>
            <pc:sldLayoutMk cId="1023182938" sldId="2147483701"/>
          </pc:sldLayoutMkLst>
        </pc:sldLayoutChg>
      </pc:sldMasterChg>
      <pc:sldMasterChg chg="add addSldLayout">
        <pc:chgData name="Nnenne Asi" userId="d61e3d9c-3f52-41f4-bb74-7111f283aaa6" providerId="ADAL" clId="{B889D601-6CAA-44D8-8554-5A4C92C75A11}" dt="2023-04-04T21:17:19.792" v="77" actId="27028"/>
        <pc:sldMasterMkLst>
          <pc:docMk/>
          <pc:sldMasterMk cId="2788754699" sldId="2147483690"/>
        </pc:sldMasterMkLst>
        <pc:sldLayoutChg chg="add">
          <pc:chgData name="Nnenne Asi" userId="d61e3d9c-3f52-41f4-bb74-7111f283aaa6" providerId="ADAL" clId="{B889D601-6CAA-44D8-8554-5A4C92C75A11}" dt="2023-04-04T21:17:02.298" v="71" actId="27028"/>
          <pc:sldLayoutMkLst>
            <pc:docMk/>
            <pc:sldMasterMk cId="2788754699" sldId="2147483690"/>
            <pc:sldLayoutMk cId="2095428596" sldId="2147483691"/>
          </pc:sldLayoutMkLst>
        </pc:sldLayoutChg>
        <pc:sldLayoutChg chg="add">
          <pc:chgData name="Nnenne Asi" userId="d61e3d9c-3f52-41f4-bb74-7111f283aaa6" providerId="ADAL" clId="{B889D601-6CAA-44D8-8554-5A4C92C75A11}" dt="2023-04-04T21:17:09.896" v="73" actId="27028"/>
          <pc:sldLayoutMkLst>
            <pc:docMk/>
            <pc:sldMasterMk cId="2788754699" sldId="2147483690"/>
            <pc:sldLayoutMk cId="1766154939" sldId="2147483692"/>
          </pc:sldLayoutMkLst>
        </pc:sldLayoutChg>
        <pc:sldLayoutChg chg="add">
          <pc:chgData name="Nnenne Asi" userId="d61e3d9c-3f52-41f4-bb74-7111f283aaa6" providerId="ADAL" clId="{B889D601-6CAA-44D8-8554-5A4C92C75A11}" dt="2023-04-04T21:17:15.572" v="75" actId="27028"/>
          <pc:sldLayoutMkLst>
            <pc:docMk/>
            <pc:sldMasterMk cId="2788754699" sldId="2147483690"/>
            <pc:sldLayoutMk cId="883891022" sldId="2147483693"/>
          </pc:sldLayoutMkLst>
        </pc:sldLayoutChg>
        <pc:sldLayoutChg chg="add">
          <pc:chgData name="Nnenne Asi" userId="d61e3d9c-3f52-41f4-bb74-7111f283aaa6" providerId="ADAL" clId="{B889D601-6CAA-44D8-8554-5A4C92C75A11}" dt="2023-04-04T21:17:19.792" v="77" actId="27028"/>
          <pc:sldLayoutMkLst>
            <pc:docMk/>
            <pc:sldMasterMk cId="2788754699" sldId="2147483690"/>
            <pc:sldLayoutMk cId="52109565" sldId="2147483694"/>
          </pc:sldLayoutMkLst>
        </pc:sldLayoutChg>
      </pc:sldMasterChg>
    </pc:docChg>
  </pc:docChgLst>
  <pc:docChgLst>
    <pc:chgData name="Nnenne Asi" userId="d61e3d9c-3f52-41f4-bb74-7111f283aaa6" providerId="ADAL" clId="{F71854DD-33EC-4FA7-8BE2-211FB2AF8345}"/>
    <pc:docChg chg="modSld">
      <pc:chgData name="Nnenne Asi" userId="d61e3d9c-3f52-41f4-bb74-7111f283aaa6" providerId="ADAL" clId="{F71854DD-33EC-4FA7-8BE2-211FB2AF8345}" dt="2023-04-17T14:56:11.255" v="0" actId="20577"/>
      <pc:docMkLst>
        <pc:docMk/>
      </pc:docMkLst>
      <pc:sldChg chg="modNotesTx">
        <pc:chgData name="Nnenne Asi" userId="d61e3d9c-3f52-41f4-bb74-7111f283aaa6" providerId="ADAL" clId="{F71854DD-33EC-4FA7-8BE2-211FB2AF8345}" dt="2023-04-17T14:56:11.255" v="0" actId="20577"/>
        <pc:sldMkLst>
          <pc:docMk/>
          <pc:sldMk cId="1401110599" sldId="290"/>
        </pc:sldMkLst>
      </pc:sldChg>
    </pc:docChg>
  </pc:docChgLst>
  <pc:docChgLst>
    <pc:chgData name="Nnenne Asi" userId="fab094f1-0ba0-42f1-863a-64fb4f26667e" providerId="ADAL" clId="{B889D601-6CAA-44D8-8554-5A4C92C75A11}"/>
    <pc:docChg chg="custSel modSld">
      <pc:chgData name="Nnenne Asi" userId="fab094f1-0ba0-42f1-863a-64fb4f26667e" providerId="ADAL" clId="{B889D601-6CAA-44D8-8554-5A4C92C75A11}" dt="2023-04-05T16:55:39.223" v="97" actId="20577"/>
      <pc:docMkLst>
        <pc:docMk/>
      </pc:docMkLst>
      <pc:sldChg chg="modSp mod">
        <pc:chgData name="Nnenne Asi" userId="fab094f1-0ba0-42f1-863a-64fb4f26667e" providerId="ADAL" clId="{B889D601-6CAA-44D8-8554-5A4C92C75A11}" dt="2023-04-05T16:55:39.223" v="97" actId="20577"/>
        <pc:sldMkLst>
          <pc:docMk/>
          <pc:sldMk cId="458241459" sldId="257"/>
        </pc:sldMkLst>
        <pc:spChg chg="mod">
          <ac:chgData name="Nnenne Asi" userId="fab094f1-0ba0-42f1-863a-64fb4f26667e" providerId="ADAL" clId="{B889D601-6CAA-44D8-8554-5A4C92C75A11}" dt="2023-04-05T16:55:39.223" v="97" actId="20577"/>
          <ac:spMkLst>
            <pc:docMk/>
            <pc:sldMk cId="458241459" sldId="257"/>
            <ac:spMk id="4" creationId="{679C3A2D-0AE7-050C-CABE-882BCCE71D53}"/>
          </ac:spMkLst>
        </pc:spChg>
      </pc:sldChg>
      <pc:sldChg chg="modSp mod">
        <pc:chgData name="Nnenne Asi" userId="fab094f1-0ba0-42f1-863a-64fb4f26667e" providerId="ADAL" clId="{B889D601-6CAA-44D8-8554-5A4C92C75A11}" dt="2023-04-05T16:54:45.618" v="63" actId="207"/>
        <pc:sldMkLst>
          <pc:docMk/>
          <pc:sldMk cId="3406532221" sldId="293"/>
        </pc:sldMkLst>
        <pc:spChg chg="mod">
          <ac:chgData name="Nnenne Asi" userId="fab094f1-0ba0-42f1-863a-64fb4f26667e" providerId="ADAL" clId="{B889D601-6CAA-44D8-8554-5A4C92C75A11}" dt="2023-04-05T16:54:45.618" v="63" actId="207"/>
          <ac:spMkLst>
            <pc:docMk/>
            <pc:sldMk cId="3406532221" sldId="293"/>
            <ac:spMk id="3" creationId="{7BD06CB7-FFCF-938C-2D77-844E4E56E0A2}"/>
          </ac:spMkLst>
        </pc:spChg>
        <pc:spChg chg="mod">
          <ac:chgData name="Nnenne Asi" userId="fab094f1-0ba0-42f1-863a-64fb4f26667e" providerId="ADAL" clId="{B889D601-6CAA-44D8-8554-5A4C92C75A11}" dt="2023-04-05T16:53:26.658" v="23" actId="20577"/>
          <ac:spMkLst>
            <pc:docMk/>
            <pc:sldMk cId="3406532221" sldId="293"/>
            <ac:spMk id="4" creationId="{87D924DA-0F8D-2889-A1B4-913A0E1DE09B}"/>
          </ac:spMkLst>
        </pc:spChg>
        <pc:picChg chg="mod">
          <ac:chgData name="Nnenne Asi" userId="fab094f1-0ba0-42f1-863a-64fb4f26667e" providerId="ADAL" clId="{B889D601-6CAA-44D8-8554-5A4C92C75A11}" dt="2023-04-05T16:49:22.758" v="0" actId="1076"/>
          <ac:picMkLst>
            <pc:docMk/>
            <pc:sldMk cId="3406532221" sldId="293"/>
            <ac:picMk id="6" creationId="{7DCBB4FB-00CF-7093-8B41-A4464C9DD2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A4C7A-F36A-4FF8-9E38-B37D6D3295DB}"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AFE9D-D86E-4875-B3E4-0E6CE158AABA}" type="slidenum">
              <a:rPr lang="en-US" smtClean="0"/>
              <a:t>‹#›</a:t>
            </a:fld>
            <a:endParaRPr lang="en-US"/>
          </a:p>
        </p:txBody>
      </p:sp>
    </p:spTree>
    <p:extLst>
      <p:ext uri="{BB962C8B-B14F-4D97-AF65-F5344CB8AC3E}">
        <p14:creationId xmlns:p14="http://schemas.microsoft.com/office/powerpoint/2010/main" val="206178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1</a:t>
            </a:fld>
            <a:endParaRPr lang="en-US"/>
          </a:p>
        </p:txBody>
      </p:sp>
    </p:spTree>
    <p:extLst>
      <p:ext uri="{BB962C8B-B14F-4D97-AF65-F5344CB8AC3E}">
        <p14:creationId xmlns:p14="http://schemas.microsoft.com/office/powerpoint/2010/main" val="320311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2</a:t>
            </a:fld>
            <a:endParaRPr lang="en-US"/>
          </a:p>
        </p:txBody>
      </p:sp>
    </p:spTree>
    <p:extLst>
      <p:ext uri="{BB962C8B-B14F-4D97-AF65-F5344CB8AC3E}">
        <p14:creationId xmlns:p14="http://schemas.microsoft.com/office/powerpoint/2010/main" val="526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4</a:t>
            </a:fld>
            <a:endParaRPr lang="en-US"/>
          </a:p>
        </p:txBody>
      </p:sp>
    </p:spTree>
    <p:extLst>
      <p:ext uri="{BB962C8B-B14F-4D97-AF65-F5344CB8AC3E}">
        <p14:creationId xmlns:p14="http://schemas.microsoft.com/office/powerpoint/2010/main" val="194260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5</a:t>
            </a:fld>
            <a:endParaRPr lang="en-US"/>
          </a:p>
        </p:txBody>
      </p:sp>
    </p:spTree>
    <p:extLst>
      <p:ext uri="{BB962C8B-B14F-4D97-AF65-F5344CB8AC3E}">
        <p14:creationId xmlns:p14="http://schemas.microsoft.com/office/powerpoint/2010/main" val="144855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6</a:t>
            </a:fld>
            <a:endParaRPr lang="en-US"/>
          </a:p>
        </p:txBody>
      </p:sp>
    </p:spTree>
    <p:extLst>
      <p:ext uri="{BB962C8B-B14F-4D97-AF65-F5344CB8AC3E}">
        <p14:creationId xmlns:p14="http://schemas.microsoft.com/office/powerpoint/2010/main" val="427998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7</a:t>
            </a:fld>
            <a:endParaRPr lang="en-US"/>
          </a:p>
        </p:txBody>
      </p:sp>
    </p:spTree>
    <p:extLst>
      <p:ext uri="{BB962C8B-B14F-4D97-AF65-F5344CB8AC3E}">
        <p14:creationId xmlns:p14="http://schemas.microsoft.com/office/powerpoint/2010/main" val="425910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 data that you used to </a:t>
            </a:r>
            <a:r>
              <a:rPr lang="en-US"/>
              <a:t>support this?</a:t>
            </a:r>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8</a:t>
            </a:fld>
            <a:endParaRPr lang="en-US"/>
          </a:p>
        </p:txBody>
      </p:sp>
    </p:spTree>
    <p:extLst>
      <p:ext uri="{BB962C8B-B14F-4D97-AF65-F5344CB8AC3E}">
        <p14:creationId xmlns:p14="http://schemas.microsoft.com/office/powerpoint/2010/main" val="248665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 data that you used to </a:t>
            </a:r>
            <a:r>
              <a:rPr lang="en-US"/>
              <a:t>support this?</a:t>
            </a:r>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10</a:t>
            </a:fld>
            <a:endParaRPr lang="en-US"/>
          </a:p>
        </p:txBody>
      </p:sp>
    </p:spTree>
    <p:extLst>
      <p:ext uri="{BB962C8B-B14F-4D97-AF65-F5344CB8AC3E}">
        <p14:creationId xmlns:p14="http://schemas.microsoft.com/office/powerpoint/2010/main" val="122289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AFE9D-D86E-4875-B3E4-0E6CE158AABA}" type="slidenum">
              <a:rPr lang="en-US" smtClean="0"/>
              <a:t>13</a:t>
            </a:fld>
            <a:endParaRPr lang="en-US"/>
          </a:p>
        </p:txBody>
      </p:sp>
    </p:spTree>
    <p:extLst>
      <p:ext uri="{BB962C8B-B14F-4D97-AF65-F5344CB8AC3E}">
        <p14:creationId xmlns:p14="http://schemas.microsoft.com/office/powerpoint/2010/main" val="3235074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with Logo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F3C0D-EEA7-E820-4BA0-628DD4D872AC}"/>
              </a:ext>
            </a:extLst>
          </p:cNvPr>
          <p:cNvSpPr>
            <a:spLocks/>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D9A7227A-A62F-2240-D697-090BE8C58696}"/>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r="27871" b="23634"/>
          <a:stretch/>
        </p:blipFill>
        <p:spPr>
          <a:xfrm>
            <a:off x="4491613" y="1341420"/>
            <a:ext cx="7700387" cy="5516580"/>
          </a:xfrm>
          <a:prstGeom prst="rect">
            <a:avLst/>
          </a:prstGeom>
        </p:spPr>
      </p:pic>
      <p:sp>
        <p:nvSpPr>
          <p:cNvPr id="12" name="Rectangle: Rounded Corners 11">
            <a:extLst>
              <a:ext uri="{FF2B5EF4-FFF2-40B4-BE49-F238E27FC236}">
                <a16:creationId xmlns:a16="http://schemas.microsoft.com/office/drawing/2014/main" id="{47CD726C-1E08-814F-5C06-6139D18519F7}"/>
              </a:ext>
            </a:extLst>
          </p:cNvPr>
          <p:cNvSpPr>
            <a:spLocks noGrp="1" noRot="1" noMove="1" noResize="1" noEditPoints="1" noAdjustHandles="1" noChangeArrowheads="1" noChangeShapeType="1"/>
          </p:cNvSpPr>
          <p:nvPr userDrawn="1"/>
        </p:nvSpPr>
        <p:spPr>
          <a:xfrm>
            <a:off x="-333829" y="870857"/>
            <a:ext cx="7539926" cy="2558144"/>
          </a:xfrm>
          <a:prstGeom prst="roundRect">
            <a:avLst>
              <a:gd name="adj" fmla="val 11842"/>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560CAE-B2E1-448E-3C09-930C11A409CD}"/>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79844" y="1249323"/>
            <a:ext cx="6257720" cy="1801212"/>
          </a:xfrm>
          <a:prstGeom prst="rect">
            <a:avLst/>
          </a:prstGeom>
        </p:spPr>
      </p:pic>
    </p:spTree>
    <p:extLst>
      <p:ext uri="{BB962C8B-B14F-4D97-AF65-F5344CB8AC3E}">
        <p14:creationId xmlns:p14="http://schemas.microsoft.com/office/powerpoint/2010/main" val="295026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Quote and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89BBB2-2138-8564-5394-98D222E60A63}"/>
              </a:ext>
            </a:extLst>
          </p:cNvPr>
          <p:cNvSpPr/>
          <p:nvPr userDrawn="1"/>
        </p:nvSpPr>
        <p:spPr>
          <a:xfrm>
            <a:off x="7494830" y="0"/>
            <a:ext cx="230113"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5E05408-662B-938C-DCD4-8BCDA762C147}"/>
              </a:ext>
            </a:extLst>
          </p:cNvPr>
          <p:cNvSpPr>
            <a:spLocks noGrp="1"/>
          </p:cNvSpPr>
          <p:nvPr>
            <p:ph type="pic" sz="quarter" idx="13" hasCustomPrompt="1"/>
          </p:nvPr>
        </p:nvSpPr>
        <p:spPr>
          <a:xfrm>
            <a:off x="7694463" y="0"/>
            <a:ext cx="4541837" cy="6858000"/>
          </a:xfrm>
          <a:solidFill>
            <a:schemeClr val="accent2"/>
          </a:solidFill>
        </p:spPr>
        <p:txBody>
          <a:bodyPr/>
          <a:lstStyle>
            <a:lvl1pPr>
              <a:defRPr/>
            </a:lvl1pPr>
          </a:lstStyle>
          <a:p>
            <a:r>
              <a:rPr lang="en-US"/>
              <a:t>CLICK TO INSERT PICTURE</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a:xfrm>
            <a:off x="520699" y="6341886"/>
            <a:ext cx="2743200" cy="365125"/>
          </a:xfrm>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a:xfrm>
            <a:off x="4762498" y="6356350"/>
            <a:ext cx="3390902"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graphicFrame>
        <p:nvGraphicFramePr>
          <p:cNvPr id="13" name="Table 3">
            <a:extLst>
              <a:ext uri="{FF2B5EF4-FFF2-40B4-BE49-F238E27FC236}">
                <a16:creationId xmlns:a16="http://schemas.microsoft.com/office/drawing/2014/main" id="{F7B870C0-895A-E83B-0FD7-15CAA1C11EFC}"/>
              </a:ext>
            </a:extLst>
          </p:cNvPr>
          <p:cNvGraphicFramePr>
            <a:graphicFrameLocks noGrp="1"/>
          </p:cNvGraphicFramePr>
          <p:nvPr userDrawn="1">
            <p:extLst>
              <p:ext uri="{D42A27DB-BD31-4B8C-83A1-F6EECF244321}">
                <p14:modId xmlns:p14="http://schemas.microsoft.com/office/powerpoint/2010/main" val="2701174976"/>
              </p:ext>
            </p:extLst>
          </p:nvPr>
        </p:nvGraphicFramePr>
        <p:xfrm>
          <a:off x="1165420" y="7626924"/>
          <a:ext cx="6760337" cy="4663440"/>
        </p:xfrm>
        <a:graphic>
          <a:graphicData uri="http://schemas.openxmlformats.org/drawingml/2006/table">
            <a:tbl>
              <a:tblPr firstRow="1" bandRow="1">
                <a:tableStyleId>{5C22544A-7EE6-4342-B048-85BDC9FD1C3A}</a:tableStyleId>
              </a:tblPr>
              <a:tblGrid>
                <a:gridCol w="6760337">
                  <a:extLst>
                    <a:ext uri="{9D8B030D-6E8A-4147-A177-3AD203B41FA5}">
                      <a16:colId xmlns:a16="http://schemas.microsoft.com/office/drawing/2014/main" val="708685577"/>
                    </a:ext>
                  </a:extLst>
                </a:gridCol>
              </a:tblGrid>
              <a:tr h="2183616">
                <a:tc>
                  <a:txBody>
                    <a:bodyPr/>
                    <a:lstStyle/>
                    <a:p>
                      <a:pPr algn="l"/>
                      <a:r>
                        <a:rPr lang="en-US" sz="2000" b="1" i="0" u="none" strike="noStrike" kern="1200" cap="all" normalizeH="0" baseline="0">
                          <a:solidFill>
                            <a:schemeClr val="accent2"/>
                          </a:solidFill>
                          <a:effectLst/>
                          <a:latin typeface="+mn-lt"/>
                          <a:ea typeface="+mn-ea"/>
                          <a:cs typeface="+mn-cs"/>
                        </a:rPr>
                        <a:t>Connection from the Start</a:t>
                      </a:r>
                    </a:p>
                    <a:p>
                      <a:pPr algn="l"/>
                      <a:r>
                        <a:rPr lang="en-US" sz="2000" b="0" i="0" u="none" strike="noStrike" kern="1200">
                          <a:solidFill>
                            <a:schemeClr val="tx1"/>
                          </a:solidFill>
                          <a:effectLst/>
                          <a:latin typeface="+mn-lt"/>
                          <a:ea typeface="+mn-ea"/>
                          <a:cs typeface="+mn-cs"/>
                        </a:rPr>
                        <a:t>All newborns deserve a warm and secure connection to family and community from the start. Too often, however, medical providers and community agencies aren’t well aligned, creating gaps and possibly leading to poor health outcomes. </a:t>
                      </a:r>
                    </a:p>
                    <a:p>
                      <a:pPr algn="l"/>
                      <a:endParaRPr lang="en-US" sz="2000" b="0" i="0" u="none" strike="noStrike" kern="1200">
                        <a:solidFill>
                          <a:schemeClr val="tx1"/>
                        </a:solidFill>
                        <a:effectLst/>
                        <a:latin typeface="+mn-lt"/>
                        <a:ea typeface="+mn-ea"/>
                        <a:cs typeface="+mn-cs"/>
                      </a:endParaRPr>
                    </a:p>
                    <a:p>
                      <a:pPr algn="l"/>
                      <a:r>
                        <a:rPr lang="en-US" sz="2000" b="1" i="0" u="none" strike="noStrike" kern="1200" cap="all" baseline="0">
                          <a:solidFill>
                            <a:schemeClr val="accent5"/>
                          </a:solidFill>
                          <a:effectLst/>
                          <a:latin typeface="+mn-lt"/>
                          <a:ea typeface="+mn-ea"/>
                          <a:cs typeface="+mn-cs"/>
                        </a:rPr>
                        <a:t>A Critical Period</a:t>
                      </a:r>
                    </a:p>
                    <a:p>
                      <a:pPr algn="l"/>
                      <a:r>
                        <a:rPr lang="en-US" sz="2000" b="0" i="0" u="none" strike="noStrike" kern="1200">
                          <a:solidFill>
                            <a:schemeClr val="tx1"/>
                          </a:solidFill>
                          <a:effectLst/>
                          <a:latin typeface="+mn-lt"/>
                          <a:ea typeface="+mn-ea"/>
                          <a:cs typeface="+mn-cs"/>
                        </a:rPr>
                        <a:t>No family should navigate this period of tremendous change alone. We connect newborn families to home-visiting nurses and community resources for critical postpartum support.  </a:t>
                      </a:r>
                    </a:p>
                    <a:p>
                      <a:pPr algn="l"/>
                      <a:endParaRPr lang="en-US" sz="2000" b="0" i="0" u="none" strike="noStrike" kern="1200">
                        <a:solidFill>
                          <a:schemeClr val="tx1"/>
                        </a:solidFill>
                        <a:effectLst/>
                        <a:latin typeface="+mn-lt"/>
                        <a:ea typeface="+mn-ea"/>
                        <a:cs typeface="+mn-cs"/>
                      </a:endParaRPr>
                    </a:p>
                    <a:p>
                      <a:pPr algn="l"/>
                      <a:r>
                        <a:rPr lang="en-US" sz="2000" b="1" i="0" u="none" strike="noStrike" kern="1200" cap="all" baseline="0">
                          <a:solidFill>
                            <a:schemeClr val="accent6"/>
                          </a:solidFill>
                          <a:effectLst/>
                          <a:latin typeface="+mn-lt"/>
                          <a:ea typeface="+mn-ea"/>
                          <a:cs typeface="+mn-cs"/>
                        </a:rPr>
                        <a:t>In Relationship</a:t>
                      </a:r>
                    </a:p>
                    <a:p>
                      <a:pPr algn="l"/>
                      <a:r>
                        <a:rPr lang="en-US" sz="2000" b="0" i="0" u="none" strike="noStrike" kern="1200">
                          <a:solidFill>
                            <a:schemeClr val="tx1"/>
                          </a:solidFill>
                          <a:effectLst/>
                          <a:latin typeface="+mn-lt"/>
                          <a:ea typeface="+mn-ea"/>
                          <a:cs typeface="+mn-cs"/>
                        </a:rPr>
                        <a:t>At FCI, we coach our trusted community partners to build relationships with local community agencies and providers to meets the needs of families with newborns.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695168"/>
                  </a:ext>
                </a:extLst>
              </a:tr>
            </a:tbl>
          </a:graphicData>
        </a:graphic>
      </p:graphicFrame>
      <p:sp>
        <p:nvSpPr>
          <p:cNvPr id="12" name="Text Placeholder 9">
            <a:extLst>
              <a:ext uri="{FF2B5EF4-FFF2-40B4-BE49-F238E27FC236}">
                <a16:creationId xmlns:a16="http://schemas.microsoft.com/office/drawing/2014/main" id="{ED6DA070-6FE1-BE74-DA70-76337978031F}"/>
              </a:ext>
            </a:extLst>
          </p:cNvPr>
          <p:cNvSpPr>
            <a:spLocks noGrp="1"/>
          </p:cNvSpPr>
          <p:nvPr>
            <p:ph type="body" sz="quarter" idx="14" hasCustomPrompt="1"/>
          </p:nvPr>
        </p:nvSpPr>
        <p:spPr>
          <a:xfrm>
            <a:off x="1496568" y="1375248"/>
            <a:ext cx="5434584" cy="3730625"/>
          </a:xfrm>
        </p:spPr>
        <p:txBody>
          <a:bodyPr/>
          <a:lstStyle>
            <a:lvl1pPr marL="0" indent="0">
              <a:buNone/>
              <a:defRPr>
                <a:solidFill>
                  <a:schemeClr val="tx2"/>
                </a:solidFill>
              </a:defRPr>
            </a:lvl1pPr>
          </a:lstStyle>
          <a:p>
            <a:pPr lvl="0"/>
            <a:r>
              <a:rPr lang="en-US"/>
              <a:t>Click to insert quote and attribution.</a:t>
            </a:r>
          </a:p>
        </p:txBody>
      </p:sp>
      <p:pic>
        <p:nvPicPr>
          <p:cNvPr id="14" name="Graphic 13" descr="Quotes with solid fill">
            <a:extLst>
              <a:ext uri="{FF2B5EF4-FFF2-40B4-BE49-F238E27FC236}">
                <a16:creationId xmlns:a16="http://schemas.microsoft.com/office/drawing/2014/main" id="{E3C23750-D4E2-DA2C-21DA-F485578F9E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848" y="279400"/>
            <a:ext cx="1741424" cy="1741424"/>
          </a:xfrm>
          <a:prstGeom prst="rect">
            <a:avLst/>
          </a:prstGeom>
        </p:spPr>
      </p:pic>
    </p:spTree>
    <p:extLst>
      <p:ext uri="{BB962C8B-B14F-4D97-AF65-F5344CB8AC3E}">
        <p14:creationId xmlns:p14="http://schemas.microsoft.com/office/powerpoint/2010/main" val="17455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7" name="Rectangle: Rounded Corners 6">
            <a:extLst>
              <a:ext uri="{FF2B5EF4-FFF2-40B4-BE49-F238E27FC236}">
                <a16:creationId xmlns:a16="http://schemas.microsoft.com/office/drawing/2014/main" id="{8E20128D-53F9-85E3-F36B-79DC40AAE45F}"/>
              </a:ext>
            </a:extLst>
          </p:cNvPr>
          <p:cNvSpPr/>
          <p:nvPr userDrawn="1"/>
        </p:nvSpPr>
        <p:spPr>
          <a:xfrm>
            <a:off x="-392535" y="433289"/>
            <a:ext cx="10409371" cy="1257399"/>
          </a:xfrm>
          <a:prstGeom prst="roundRect">
            <a:avLst>
              <a:gd name="adj" fmla="val 30281"/>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B197"/>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816864" y="433288"/>
            <a:ext cx="10515600" cy="1257399"/>
          </a:xfrm>
        </p:spPr>
        <p:txBody>
          <a:bodyPr anchor="ctr" anchorCtr="0"/>
          <a:lstStyle>
            <a:lvl1pPr>
              <a:lnSpc>
                <a:spcPct val="100000"/>
              </a:lnSpc>
              <a:defRPr>
                <a:solidFill>
                  <a:schemeClr val="tx2"/>
                </a:solidFill>
              </a:defRPr>
            </a:lvl1pPr>
          </a:lstStyle>
          <a:p>
            <a:r>
              <a:rPr lang="en-US"/>
              <a:t>SLIDE HEADER</a:t>
            </a:r>
          </a:p>
        </p:txBody>
      </p:sp>
    </p:spTree>
    <p:extLst>
      <p:ext uri="{BB962C8B-B14F-4D97-AF65-F5344CB8AC3E}">
        <p14:creationId xmlns:p14="http://schemas.microsoft.com/office/powerpoint/2010/main" val="1705446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7" name="Rectangle: Rounded Corners 6">
            <a:extLst>
              <a:ext uri="{FF2B5EF4-FFF2-40B4-BE49-F238E27FC236}">
                <a16:creationId xmlns:a16="http://schemas.microsoft.com/office/drawing/2014/main" id="{8E20128D-53F9-85E3-F36B-79DC40AAE45F}"/>
              </a:ext>
            </a:extLst>
          </p:cNvPr>
          <p:cNvSpPr/>
          <p:nvPr userDrawn="1"/>
        </p:nvSpPr>
        <p:spPr>
          <a:xfrm>
            <a:off x="-392535" y="433289"/>
            <a:ext cx="10409371" cy="1257399"/>
          </a:xfrm>
          <a:prstGeom prst="roundRect">
            <a:avLst>
              <a:gd name="adj" fmla="val 30281"/>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B197"/>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816864" y="433288"/>
            <a:ext cx="10515600" cy="1257399"/>
          </a:xfrm>
        </p:spPr>
        <p:txBody>
          <a:bodyPr anchor="ctr" anchorCtr="0"/>
          <a:lstStyle>
            <a:lvl1pPr>
              <a:lnSpc>
                <a:spcPct val="100000"/>
              </a:lnSpc>
              <a:defRPr>
                <a:solidFill>
                  <a:schemeClr val="tx2"/>
                </a:solidFill>
              </a:defRPr>
            </a:lvl1pPr>
          </a:lstStyle>
          <a:p>
            <a:r>
              <a:rPr lang="en-US"/>
              <a:t>SLIDE HEADER</a:t>
            </a:r>
          </a:p>
        </p:txBody>
      </p:sp>
    </p:spTree>
    <p:extLst>
      <p:ext uri="{BB962C8B-B14F-4D97-AF65-F5344CB8AC3E}">
        <p14:creationId xmlns:p14="http://schemas.microsoft.com/office/powerpoint/2010/main" val="2389500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7" name="Rectangle: Rounded Corners 6">
            <a:extLst>
              <a:ext uri="{FF2B5EF4-FFF2-40B4-BE49-F238E27FC236}">
                <a16:creationId xmlns:a16="http://schemas.microsoft.com/office/drawing/2014/main" id="{8E20128D-53F9-85E3-F36B-79DC40AAE45F}"/>
              </a:ext>
            </a:extLst>
          </p:cNvPr>
          <p:cNvSpPr/>
          <p:nvPr userDrawn="1"/>
        </p:nvSpPr>
        <p:spPr>
          <a:xfrm>
            <a:off x="-392535" y="433289"/>
            <a:ext cx="10409371" cy="1257399"/>
          </a:xfrm>
          <a:prstGeom prst="roundRect">
            <a:avLst>
              <a:gd name="adj" fmla="val 30281"/>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B197"/>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816864" y="433288"/>
            <a:ext cx="10515600" cy="1257399"/>
          </a:xfrm>
        </p:spPr>
        <p:txBody>
          <a:bodyPr anchor="ctr" anchorCtr="0"/>
          <a:lstStyle>
            <a:lvl1pPr>
              <a:lnSpc>
                <a:spcPct val="100000"/>
              </a:lnSpc>
              <a:defRPr>
                <a:solidFill>
                  <a:schemeClr val="tx2"/>
                </a:solidFill>
              </a:defRPr>
            </a:lvl1pPr>
          </a:lstStyle>
          <a:p>
            <a:r>
              <a:rPr lang="en-US"/>
              <a:t>SLIDE HEADER</a:t>
            </a:r>
          </a:p>
        </p:txBody>
      </p:sp>
    </p:spTree>
    <p:extLst>
      <p:ext uri="{BB962C8B-B14F-4D97-AF65-F5344CB8AC3E}">
        <p14:creationId xmlns:p14="http://schemas.microsoft.com/office/powerpoint/2010/main" val="391426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7" name="Rectangle: Rounded Corners 6">
            <a:extLst>
              <a:ext uri="{FF2B5EF4-FFF2-40B4-BE49-F238E27FC236}">
                <a16:creationId xmlns:a16="http://schemas.microsoft.com/office/drawing/2014/main" id="{8E20128D-53F9-85E3-F36B-79DC40AAE45F}"/>
              </a:ext>
            </a:extLst>
          </p:cNvPr>
          <p:cNvSpPr/>
          <p:nvPr userDrawn="1"/>
        </p:nvSpPr>
        <p:spPr>
          <a:xfrm>
            <a:off x="-392535" y="433289"/>
            <a:ext cx="10409371" cy="1257399"/>
          </a:xfrm>
          <a:prstGeom prst="roundRect">
            <a:avLst>
              <a:gd name="adj" fmla="val 30281"/>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B197"/>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816864" y="433288"/>
            <a:ext cx="10515600" cy="1257399"/>
          </a:xfrm>
        </p:spPr>
        <p:txBody>
          <a:bodyPr anchor="ctr" anchorCtr="0"/>
          <a:lstStyle>
            <a:lvl1pPr>
              <a:lnSpc>
                <a:spcPct val="100000"/>
              </a:lnSpc>
              <a:defRPr>
                <a:solidFill>
                  <a:schemeClr val="tx2"/>
                </a:solidFill>
              </a:defRPr>
            </a:lvl1pPr>
          </a:lstStyle>
          <a:p>
            <a:r>
              <a:rPr lang="en-US"/>
              <a:t>SLIDE HEADER</a:t>
            </a:r>
          </a:p>
        </p:txBody>
      </p:sp>
    </p:spTree>
    <p:extLst>
      <p:ext uri="{BB962C8B-B14F-4D97-AF65-F5344CB8AC3E}">
        <p14:creationId xmlns:p14="http://schemas.microsoft.com/office/powerpoint/2010/main" val="279435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89BBB2-2138-8564-5394-98D222E60A63}"/>
              </a:ext>
            </a:extLst>
          </p:cNvPr>
          <p:cNvSpPr/>
          <p:nvPr userDrawn="1"/>
        </p:nvSpPr>
        <p:spPr>
          <a:xfrm>
            <a:off x="7494830" y="0"/>
            <a:ext cx="230113"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5E05408-662B-938C-DCD4-8BCDA762C147}"/>
              </a:ext>
            </a:extLst>
          </p:cNvPr>
          <p:cNvSpPr>
            <a:spLocks noGrp="1"/>
          </p:cNvSpPr>
          <p:nvPr>
            <p:ph type="pic" sz="quarter" idx="13" hasCustomPrompt="1"/>
          </p:nvPr>
        </p:nvSpPr>
        <p:spPr>
          <a:xfrm>
            <a:off x="7694463" y="0"/>
            <a:ext cx="4541837" cy="6858000"/>
          </a:xfrm>
          <a:solidFill>
            <a:schemeClr val="accent2"/>
          </a:solidFill>
        </p:spPr>
        <p:txBody>
          <a:bodyPr/>
          <a:lstStyle>
            <a:lvl1pPr>
              <a:defRPr/>
            </a:lvl1pPr>
          </a:lstStyle>
          <a:p>
            <a:r>
              <a:rPr lang="en-US"/>
              <a:t>CLICK TO INSERT PICTURE</a:t>
            </a:r>
          </a:p>
        </p:txBody>
      </p:sp>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a:xfrm>
            <a:off x="520700" y="1575485"/>
            <a:ext cx="6652820" cy="4474796"/>
          </a:xfrm>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a:xfrm>
            <a:off x="520699" y="6341886"/>
            <a:ext cx="2743200" cy="365125"/>
          </a:xfrm>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a:xfrm>
            <a:off x="4762498" y="6356350"/>
            <a:ext cx="3390902"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520699" y="407225"/>
            <a:ext cx="6652821" cy="648494"/>
          </a:xfrm>
        </p:spPr>
        <p:txBody>
          <a:bodyPr anchor="t" anchorCtr="0">
            <a:noAutofit/>
          </a:bodyPr>
          <a:lstStyle>
            <a:lvl1pPr>
              <a:defRPr sz="3600" b="1">
                <a:solidFill>
                  <a:schemeClr val="tx2"/>
                </a:solidFill>
              </a:defRPr>
            </a:lvl1pPr>
          </a:lstStyle>
          <a:p>
            <a:r>
              <a:rPr lang="en-US"/>
              <a:t>SLIDE HEADER</a:t>
            </a:r>
          </a:p>
        </p:txBody>
      </p:sp>
      <p:graphicFrame>
        <p:nvGraphicFramePr>
          <p:cNvPr id="13" name="Table 3">
            <a:extLst>
              <a:ext uri="{FF2B5EF4-FFF2-40B4-BE49-F238E27FC236}">
                <a16:creationId xmlns:a16="http://schemas.microsoft.com/office/drawing/2014/main" id="{F7B870C0-895A-E83B-0FD7-15CAA1C11EFC}"/>
              </a:ext>
            </a:extLst>
          </p:cNvPr>
          <p:cNvGraphicFramePr>
            <a:graphicFrameLocks noGrp="1"/>
          </p:cNvGraphicFramePr>
          <p:nvPr userDrawn="1">
            <p:extLst>
              <p:ext uri="{D42A27DB-BD31-4B8C-83A1-F6EECF244321}">
                <p14:modId xmlns:p14="http://schemas.microsoft.com/office/powerpoint/2010/main" val="2701174976"/>
              </p:ext>
            </p:extLst>
          </p:nvPr>
        </p:nvGraphicFramePr>
        <p:xfrm>
          <a:off x="1165420" y="7626924"/>
          <a:ext cx="6760337" cy="4663440"/>
        </p:xfrm>
        <a:graphic>
          <a:graphicData uri="http://schemas.openxmlformats.org/drawingml/2006/table">
            <a:tbl>
              <a:tblPr firstRow="1" bandRow="1">
                <a:tableStyleId>{5C22544A-7EE6-4342-B048-85BDC9FD1C3A}</a:tableStyleId>
              </a:tblPr>
              <a:tblGrid>
                <a:gridCol w="6760337">
                  <a:extLst>
                    <a:ext uri="{9D8B030D-6E8A-4147-A177-3AD203B41FA5}">
                      <a16:colId xmlns:a16="http://schemas.microsoft.com/office/drawing/2014/main" val="708685577"/>
                    </a:ext>
                  </a:extLst>
                </a:gridCol>
              </a:tblGrid>
              <a:tr h="2183616">
                <a:tc>
                  <a:txBody>
                    <a:bodyPr/>
                    <a:lstStyle/>
                    <a:p>
                      <a:pPr algn="l"/>
                      <a:r>
                        <a:rPr lang="en-US" sz="2000" b="1" i="0" u="none" strike="noStrike" kern="1200" cap="all" normalizeH="0" baseline="0">
                          <a:solidFill>
                            <a:schemeClr val="accent2"/>
                          </a:solidFill>
                          <a:effectLst/>
                          <a:latin typeface="+mn-lt"/>
                          <a:ea typeface="+mn-ea"/>
                          <a:cs typeface="+mn-cs"/>
                        </a:rPr>
                        <a:t>Connection from the Start</a:t>
                      </a:r>
                    </a:p>
                    <a:p>
                      <a:pPr algn="l"/>
                      <a:r>
                        <a:rPr lang="en-US" sz="2000" b="0" i="0" u="none" strike="noStrike" kern="1200">
                          <a:solidFill>
                            <a:schemeClr val="tx1"/>
                          </a:solidFill>
                          <a:effectLst/>
                          <a:latin typeface="+mn-lt"/>
                          <a:ea typeface="+mn-ea"/>
                          <a:cs typeface="+mn-cs"/>
                        </a:rPr>
                        <a:t>All newborns deserve a warm and secure connection to family and community from the start. Too often, however, medical providers and community agencies aren’t well aligned, creating gaps and possibly leading to poor health outcomes. </a:t>
                      </a:r>
                    </a:p>
                    <a:p>
                      <a:pPr algn="l"/>
                      <a:endParaRPr lang="en-US" sz="2000" b="0" i="0" u="none" strike="noStrike" kern="1200">
                        <a:solidFill>
                          <a:schemeClr val="tx1"/>
                        </a:solidFill>
                        <a:effectLst/>
                        <a:latin typeface="+mn-lt"/>
                        <a:ea typeface="+mn-ea"/>
                        <a:cs typeface="+mn-cs"/>
                      </a:endParaRPr>
                    </a:p>
                    <a:p>
                      <a:pPr algn="l"/>
                      <a:r>
                        <a:rPr lang="en-US" sz="2000" b="1" i="0" u="none" strike="noStrike" kern="1200" cap="all" baseline="0">
                          <a:solidFill>
                            <a:schemeClr val="accent5"/>
                          </a:solidFill>
                          <a:effectLst/>
                          <a:latin typeface="+mn-lt"/>
                          <a:ea typeface="+mn-ea"/>
                          <a:cs typeface="+mn-cs"/>
                        </a:rPr>
                        <a:t>A Critical Period</a:t>
                      </a:r>
                    </a:p>
                    <a:p>
                      <a:pPr algn="l"/>
                      <a:r>
                        <a:rPr lang="en-US" sz="2000" b="0" i="0" u="none" strike="noStrike" kern="1200">
                          <a:solidFill>
                            <a:schemeClr val="tx1"/>
                          </a:solidFill>
                          <a:effectLst/>
                          <a:latin typeface="+mn-lt"/>
                          <a:ea typeface="+mn-ea"/>
                          <a:cs typeface="+mn-cs"/>
                        </a:rPr>
                        <a:t>No family should navigate this period of tremendous change alone. We connect newborn families to home-visiting nurses and community resources for critical postpartum support.  </a:t>
                      </a:r>
                    </a:p>
                    <a:p>
                      <a:pPr algn="l"/>
                      <a:endParaRPr lang="en-US" sz="2000" b="0" i="0" u="none" strike="noStrike" kern="1200">
                        <a:solidFill>
                          <a:schemeClr val="tx1"/>
                        </a:solidFill>
                        <a:effectLst/>
                        <a:latin typeface="+mn-lt"/>
                        <a:ea typeface="+mn-ea"/>
                        <a:cs typeface="+mn-cs"/>
                      </a:endParaRPr>
                    </a:p>
                    <a:p>
                      <a:pPr algn="l"/>
                      <a:r>
                        <a:rPr lang="en-US" sz="2000" b="1" i="0" u="none" strike="noStrike" kern="1200" cap="all" baseline="0">
                          <a:solidFill>
                            <a:schemeClr val="accent6"/>
                          </a:solidFill>
                          <a:effectLst/>
                          <a:latin typeface="+mn-lt"/>
                          <a:ea typeface="+mn-ea"/>
                          <a:cs typeface="+mn-cs"/>
                        </a:rPr>
                        <a:t>In Relationship</a:t>
                      </a:r>
                    </a:p>
                    <a:p>
                      <a:pPr algn="l"/>
                      <a:r>
                        <a:rPr lang="en-US" sz="2000" b="0" i="0" u="none" strike="noStrike" kern="1200">
                          <a:solidFill>
                            <a:schemeClr val="tx1"/>
                          </a:solidFill>
                          <a:effectLst/>
                          <a:latin typeface="+mn-lt"/>
                          <a:ea typeface="+mn-ea"/>
                          <a:cs typeface="+mn-cs"/>
                        </a:rPr>
                        <a:t>At FCI, we coach our trusted community partners to build relationships with local community agencies and providers to meets the needs of families with newborns.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695168"/>
                  </a:ext>
                </a:extLst>
              </a:tr>
            </a:tbl>
          </a:graphicData>
        </a:graphic>
      </p:graphicFrame>
      <p:cxnSp>
        <p:nvCxnSpPr>
          <p:cNvPr id="15" name="Straight Connector 14">
            <a:extLst>
              <a:ext uri="{FF2B5EF4-FFF2-40B4-BE49-F238E27FC236}">
                <a16:creationId xmlns:a16="http://schemas.microsoft.com/office/drawing/2014/main" id="{105BED88-9267-36F8-DD6F-207A6A7EEC1E}"/>
              </a:ext>
            </a:extLst>
          </p:cNvPr>
          <p:cNvCxnSpPr>
            <a:cxnSpLocks/>
          </p:cNvCxnSpPr>
          <p:nvPr userDrawn="1"/>
        </p:nvCxnSpPr>
        <p:spPr>
          <a:xfrm>
            <a:off x="0" y="1219200"/>
            <a:ext cx="717352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76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all-out + Picture + Content">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99FAAD6-2A6B-BCB6-92F3-CF997ED8025E}"/>
              </a:ext>
            </a:extLst>
          </p:cNvPr>
          <p:cNvSpPr>
            <a:spLocks noGrp="1"/>
          </p:cNvSpPr>
          <p:nvPr>
            <p:ph type="pic" sz="quarter" idx="13"/>
          </p:nvPr>
        </p:nvSpPr>
        <p:spPr>
          <a:xfrm>
            <a:off x="0" y="2211282"/>
            <a:ext cx="6606224" cy="4646718"/>
          </a:xfrm>
          <a:solidFill>
            <a:schemeClr val="bg1">
              <a:lumMod val="95000"/>
            </a:schemeClr>
          </a:solidFill>
        </p:spPr>
        <p:txBody>
          <a:bodyPr/>
          <a:lstStyle>
            <a:lvl1pPr>
              <a:defRPr/>
            </a:lvl1pPr>
          </a:lstStyle>
          <a:p>
            <a:r>
              <a:rPr lang="en-US"/>
              <a:t>Click icon to add picture</a:t>
            </a:r>
            <a:endParaRPr lang="en-US" dirty="0"/>
          </a:p>
        </p:txBody>
      </p:sp>
      <p:sp>
        <p:nvSpPr>
          <p:cNvPr id="2" name="Title 1">
            <a:extLst>
              <a:ext uri="{FF2B5EF4-FFF2-40B4-BE49-F238E27FC236}">
                <a16:creationId xmlns:a16="http://schemas.microsoft.com/office/drawing/2014/main" id="{D6665387-57C4-F010-2D7A-1BA1CB8955A8}"/>
              </a:ext>
            </a:extLst>
          </p:cNvPr>
          <p:cNvSpPr>
            <a:spLocks noGrp="1"/>
          </p:cNvSpPr>
          <p:nvPr>
            <p:ph type="title" hasCustomPrompt="1"/>
          </p:nvPr>
        </p:nvSpPr>
        <p:spPr>
          <a:xfrm>
            <a:off x="524464" y="441581"/>
            <a:ext cx="11411856" cy="564579"/>
          </a:xfrm>
        </p:spPr>
        <p:txBody>
          <a:bodyPr anchor="t" anchorCtr="0">
            <a:noAutofit/>
          </a:bodyPr>
          <a:lstStyle>
            <a:lvl1pPr>
              <a:defRPr sz="3600" b="1">
                <a:solidFill>
                  <a:schemeClr val="bg1"/>
                </a:solidFill>
              </a:defRPr>
            </a:lvl1pPr>
          </a:lstStyle>
          <a:p>
            <a:r>
              <a:rPr lang="en-US"/>
              <a:t>Slide header</a:t>
            </a:r>
          </a:p>
        </p:txBody>
      </p:sp>
      <p:sp>
        <p:nvSpPr>
          <p:cNvPr id="3" name="Date Placeholder 2">
            <a:extLst>
              <a:ext uri="{FF2B5EF4-FFF2-40B4-BE49-F238E27FC236}">
                <a16:creationId xmlns:a16="http://schemas.microsoft.com/office/drawing/2014/main" id="{2F2675CB-1C7F-8969-6444-D88CE80878DA}"/>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7" name="Rectangle 6">
            <a:extLst>
              <a:ext uri="{FF2B5EF4-FFF2-40B4-BE49-F238E27FC236}">
                <a16:creationId xmlns:a16="http://schemas.microsoft.com/office/drawing/2014/main" id="{651D713C-2223-EB88-B5EA-1C993CF72969}"/>
              </a:ext>
            </a:extLst>
          </p:cNvPr>
          <p:cNvSpPr/>
          <p:nvPr userDrawn="1"/>
        </p:nvSpPr>
        <p:spPr>
          <a:xfrm>
            <a:off x="6477137" y="1935158"/>
            <a:ext cx="5714864" cy="4922842"/>
          </a:xfrm>
          <a:prstGeom prst="rect">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2D92312-91B6-6107-4550-450D8F03A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81855-8E29-F634-FF05-2C85EDBBD6D8}"/>
              </a:ext>
            </a:extLst>
          </p:cNvPr>
          <p:cNvSpPr>
            <a:spLocks noGrp="1"/>
          </p:cNvSpPr>
          <p:nvPr>
            <p:ph type="sldNum" sz="quarter" idx="12"/>
          </p:nvPr>
        </p:nvSpPr>
        <p:spPr/>
        <p:txBody>
          <a:bodyPr/>
          <a:lstStyle/>
          <a:p>
            <a:fld id="{5B03D32D-F1BC-4E9C-97E1-36CFF5B22341}" type="slidenum">
              <a:rPr lang="en-US" smtClean="0"/>
              <a:t>‹#›</a:t>
            </a:fld>
            <a:endParaRPr lang="en-US"/>
          </a:p>
        </p:txBody>
      </p:sp>
      <p:graphicFrame>
        <p:nvGraphicFramePr>
          <p:cNvPr id="11" name="Table 3">
            <a:extLst>
              <a:ext uri="{FF2B5EF4-FFF2-40B4-BE49-F238E27FC236}">
                <a16:creationId xmlns:a16="http://schemas.microsoft.com/office/drawing/2014/main" id="{ADE0700E-0349-6C78-6DC6-D246B84E7896}"/>
              </a:ext>
            </a:extLst>
          </p:cNvPr>
          <p:cNvGraphicFramePr>
            <a:graphicFrameLocks noGrp="1"/>
          </p:cNvGraphicFramePr>
          <p:nvPr userDrawn="1">
            <p:extLst>
              <p:ext uri="{D42A27DB-BD31-4B8C-83A1-F6EECF244321}">
                <p14:modId xmlns:p14="http://schemas.microsoft.com/office/powerpoint/2010/main" val="370394758"/>
              </p:ext>
            </p:extLst>
          </p:nvPr>
        </p:nvGraphicFramePr>
        <p:xfrm>
          <a:off x="12790170" y="2522961"/>
          <a:ext cx="5558692" cy="4358640"/>
        </p:xfrm>
        <a:graphic>
          <a:graphicData uri="http://schemas.openxmlformats.org/drawingml/2006/table">
            <a:tbl>
              <a:tblPr firstRow="1" bandRow="1">
                <a:tableStyleId>{5C22544A-7EE6-4342-B048-85BDC9FD1C3A}</a:tableStyleId>
              </a:tblPr>
              <a:tblGrid>
                <a:gridCol w="5558692">
                  <a:extLst>
                    <a:ext uri="{9D8B030D-6E8A-4147-A177-3AD203B41FA5}">
                      <a16:colId xmlns:a16="http://schemas.microsoft.com/office/drawing/2014/main" val="708685577"/>
                    </a:ext>
                  </a:extLst>
                </a:gridCol>
              </a:tblGrid>
              <a:tr h="3917023">
                <a:tc>
                  <a:txBody>
                    <a:bodyPr/>
                    <a:lstStyle/>
                    <a:p>
                      <a:pPr algn="l"/>
                      <a:r>
                        <a:rPr lang="en-US" sz="2800" b="0" i="0" u="none" strike="noStrike" kern="1200">
                          <a:solidFill>
                            <a:schemeClr val="accent1"/>
                          </a:solidFill>
                          <a:effectLst/>
                          <a:latin typeface="+mn-lt"/>
                          <a:ea typeface="+mn-ea"/>
                          <a:cs typeface="+mn-cs"/>
                        </a:rPr>
                        <a:t>We employ a universal approach to reach all families of newborns, including foster, adoptive, and bereaved parents, to offer a free, nurse home-visit for a maternal and child health screen and connection to local services to meet their unique needs. </a:t>
                      </a:r>
                    </a:p>
                    <a:p>
                      <a:pPr algn="l"/>
                      <a:endParaRPr lang="en-US" sz="2800" b="0" i="0" u="none" strike="noStrike" kern="1200">
                        <a:solidFill>
                          <a:schemeClr val="accent1"/>
                        </a:solidFill>
                        <a:effectLst/>
                        <a:latin typeface="+mn-lt"/>
                        <a:ea typeface="+mn-ea"/>
                        <a:cs typeface="+mn-cs"/>
                      </a:endParaRPr>
                    </a:p>
                    <a:p>
                      <a:pPr algn="l"/>
                      <a:r>
                        <a:rPr lang="en-US" sz="2800" b="0" i="0" u="none" strike="noStrike" kern="1200">
                          <a:solidFill>
                            <a:schemeClr val="accent1"/>
                          </a:solidFill>
                          <a:effectLst/>
                          <a:latin typeface="+mn-lt"/>
                          <a:ea typeface="+mn-ea"/>
                          <a:cs typeface="+mn-cs"/>
                        </a:rPr>
                        <a:t> </a:t>
                      </a:r>
                      <a:endParaRPr lang="en-US" sz="2800" b="0" i="1">
                        <a:solidFill>
                          <a:schemeClr val="accent1"/>
                        </a:solidFill>
                        <a:latin typeface="Gill Sans MT"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695168"/>
                  </a:ext>
                </a:extLst>
              </a:tr>
            </a:tbl>
          </a:graphicData>
        </a:graphic>
      </p:graphicFrame>
      <p:sp>
        <p:nvSpPr>
          <p:cNvPr id="16" name="Text Placeholder 14">
            <a:extLst>
              <a:ext uri="{FF2B5EF4-FFF2-40B4-BE49-F238E27FC236}">
                <a16:creationId xmlns:a16="http://schemas.microsoft.com/office/drawing/2014/main" id="{02985545-7733-969F-4B5F-AB46E3588DEA}"/>
              </a:ext>
            </a:extLst>
          </p:cNvPr>
          <p:cNvSpPr>
            <a:spLocks noGrp="1"/>
          </p:cNvSpPr>
          <p:nvPr>
            <p:ph type="body" sz="quarter" idx="15"/>
          </p:nvPr>
        </p:nvSpPr>
        <p:spPr>
          <a:xfrm>
            <a:off x="6909435" y="2450791"/>
            <a:ext cx="5026885" cy="4154227"/>
          </a:xfrm>
        </p:spPr>
        <p:txBody>
          <a:bodyPr anchor="t"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Rounded Corners 10">
            <a:extLst>
              <a:ext uri="{FF2B5EF4-FFF2-40B4-BE49-F238E27FC236}">
                <a16:creationId xmlns:a16="http://schemas.microsoft.com/office/drawing/2014/main" id="{394FBE4F-3523-8054-E0EF-DAB86E2B2309}"/>
              </a:ext>
            </a:extLst>
          </p:cNvPr>
          <p:cNvSpPr/>
          <p:nvPr userDrawn="1"/>
        </p:nvSpPr>
        <p:spPr>
          <a:xfrm>
            <a:off x="-423864" y="1222817"/>
            <a:ext cx="8880475" cy="988465"/>
          </a:xfrm>
          <a:prstGeom prst="roundRect">
            <a:avLst>
              <a:gd name="adj" fmla="val 30281"/>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31084894-965C-DF53-A3C0-60DF2490255A}"/>
              </a:ext>
            </a:extLst>
          </p:cNvPr>
          <p:cNvSpPr>
            <a:spLocks noGrp="1"/>
          </p:cNvSpPr>
          <p:nvPr>
            <p:ph type="body" sz="quarter" idx="14" hasCustomPrompt="1"/>
          </p:nvPr>
        </p:nvSpPr>
        <p:spPr>
          <a:xfrm>
            <a:off x="523875" y="1399231"/>
            <a:ext cx="7629525" cy="636587"/>
          </a:xfrm>
        </p:spPr>
        <p:txBody>
          <a:bodyPr anchor="ctr"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Slide </a:t>
            </a:r>
            <a:r>
              <a:rPr lang="en-US" err="1"/>
              <a:t>subheader</a:t>
            </a:r>
            <a:r>
              <a:rPr lang="en-US"/>
              <a:t> or call-out box</a:t>
            </a:r>
          </a:p>
        </p:txBody>
      </p:sp>
    </p:spTree>
    <p:extLst>
      <p:ext uri="{BB962C8B-B14F-4D97-AF65-F5344CB8AC3E}">
        <p14:creationId xmlns:p14="http://schemas.microsoft.com/office/powerpoint/2010/main" val="168796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all-out + Picture + Content">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99FAAD6-2A6B-BCB6-92F3-CF997ED8025E}"/>
              </a:ext>
            </a:extLst>
          </p:cNvPr>
          <p:cNvSpPr>
            <a:spLocks noGrp="1"/>
          </p:cNvSpPr>
          <p:nvPr>
            <p:ph type="pic" sz="quarter" idx="13"/>
          </p:nvPr>
        </p:nvSpPr>
        <p:spPr>
          <a:xfrm>
            <a:off x="0" y="2211282"/>
            <a:ext cx="6606224" cy="4646718"/>
          </a:xfrm>
          <a:solidFill>
            <a:srgbClr val="F3F4F6"/>
          </a:solidFill>
        </p:spPr>
        <p:txBody>
          <a:bodyPr/>
          <a:lstStyle>
            <a:lvl1pPr>
              <a:defRPr/>
            </a:lvl1pPr>
          </a:lstStyle>
          <a:p>
            <a:r>
              <a:rPr lang="en-US"/>
              <a:t>Click icon to add picture</a:t>
            </a:r>
          </a:p>
        </p:txBody>
      </p:sp>
      <p:sp>
        <p:nvSpPr>
          <p:cNvPr id="2" name="Title 1">
            <a:extLst>
              <a:ext uri="{FF2B5EF4-FFF2-40B4-BE49-F238E27FC236}">
                <a16:creationId xmlns:a16="http://schemas.microsoft.com/office/drawing/2014/main" id="{D6665387-57C4-F010-2D7A-1BA1CB8955A8}"/>
              </a:ext>
            </a:extLst>
          </p:cNvPr>
          <p:cNvSpPr>
            <a:spLocks noGrp="1"/>
          </p:cNvSpPr>
          <p:nvPr>
            <p:ph type="title" hasCustomPrompt="1"/>
          </p:nvPr>
        </p:nvSpPr>
        <p:spPr>
          <a:xfrm>
            <a:off x="524464" y="441581"/>
            <a:ext cx="11411856" cy="564579"/>
          </a:xfrm>
        </p:spPr>
        <p:txBody>
          <a:bodyPr anchor="t" anchorCtr="0">
            <a:noAutofit/>
          </a:bodyPr>
          <a:lstStyle>
            <a:lvl1pPr>
              <a:defRPr sz="3600" b="1">
                <a:solidFill>
                  <a:schemeClr val="bg1"/>
                </a:solidFill>
              </a:defRPr>
            </a:lvl1pPr>
          </a:lstStyle>
          <a:p>
            <a:r>
              <a:rPr lang="en-US"/>
              <a:t>Slide header</a:t>
            </a:r>
          </a:p>
        </p:txBody>
      </p:sp>
      <p:sp>
        <p:nvSpPr>
          <p:cNvPr id="3" name="Date Placeholder 2">
            <a:extLst>
              <a:ext uri="{FF2B5EF4-FFF2-40B4-BE49-F238E27FC236}">
                <a16:creationId xmlns:a16="http://schemas.microsoft.com/office/drawing/2014/main" id="{2F2675CB-1C7F-8969-6444-D88CE80878DA}"/>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7" name="Rectangle 6">
            <a:extLst>
              <a:ext uri="{FF2B5EF4-FFF2-40B4-BE49-F238E27FC236}">
                <a16:creationId xmlns:a16="http://schemas.microsoft.com/office/drawing/2014/main" id="{651D713C-2223-EB88-B5EA-1C993CF72969}"/>
              </a:ext>
            </a:extLst>
          </p:cNvPr>
          <p:cNvSpPr/>
          <p:nvPr userDrawn="1"/>
        </p:nvSpPr>
        <p:spPr>
          <a:xfrm>
            <a:off x="6477137" y="1935158"/>
            <a:ext cx="5714864" cy="4922842"/>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2D92312-91B6-6107-4550-450D8F03A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81855-8E29-F634-FF05-2C85EDBBD6D8}"/>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9" name="Rectangle: Rounded Corners 10">
            <a:extLst>
              <a:ext uri="{FF2B5EF4-FFF2-40B4-BE49-F238E27FC236}">
                <a16:creationId xmlns:a16="http://schemas.microsoft.com/office/drawing/2014/main" id="{394FBE4F-3523-8054-E0EF-DAB86E2B2309}"/>
              </a:ext>
            </a:extLst>
          </p:cNvPr>
          <p:cNvSpPr/>
          <p:nvPr userDrawn="1"/>
        </p:nvSpPr>
        <p:spPr>
          <a:xfrm>
            <a:off x="-423864" y="1222817"/>
            <a:ext cx="8880475" cy="988465"/>
          </a:xfrm>
          <a:prstGeom prst="roundRect">
            <a:avLst>
              <a:gd name="adj" fmla="val 30281"/>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6D836322-AE22-D94E-0F4E-B848BC7FBC14}"/>
              </a:ext>
            </a:extLst>
          </p:cNvPr>
          <p:cNvSpPr txBox="1"/>
          <p:nvPr userDrawn="1"/>
        </p:nvSpPr>
        <p:spPr>
          <a:xfrm>
            <a:off x="524464" y="-1594529"/>
            <a:ext cx="7794036" cy="954107"/>
          </a:xfrm>
          <a:prstGeom prst="rect">
            <a:avLst/>
          </a:prstGeom>
          <a:noFill/>
        </p:spPr>
        <p:txBody>
          <a:bodyPr wrap="square">
            <a:spAutoFit/>
          </a:bodyPr>
          <a:lstStyle/>
          <a:p>
            <a:pPr algn="r"/>
            <a:r>
              <a:rPr lang="en-US" sz="2800" i="0" u="none" strike="noStrike" kern="1200">
                <a:solidFill>
                  <a:schemeClr val="tx2"/>
                </a:solidFill>
                <a:effectLst/>
                <a:latin typeface="+mn-lt"/>
                <a:ea typeface="+mn-ea"/>
                <a:cs typeface="+mn-cs"/>
              </a:rPr>
              <a:t>The FCI model can benefit </a:t>
            </a:r>
            <a:r>
              <a:rPr lang="en-US" sz="2800" b="1" i="0" u="none" strike="noStrike" kern="1200">
                <a:solidFill>
                  <a:schemeClr val="tx2"/>
                </a:solidFill>
                <a:effectLst/>
                <a:latin typeface="+mn-lt"/>
                <a:ea typeface="+mn-ea"/>
                <a:cs typeface="+mn-cs"/>
              </a:rPr>
              <a:t>each and every </a:t>
            </a:r>
            <a:r>
              <a:rPr lang="en-US" sz="2800" i="0" u="none" strike="noStrike" kern="1200">
                <a:solidFill>
                  <a:schemeClr val="tx2"/>
                </a:solidFill>
                <a:effectLst/>
                <a:latin typeface="+mn-lt"/>
                <a:ea typeface="+mn-ea"/>
                <a:cs typeface="+mn-cs"/>
              </a:rPr>
              <a:t>newborn.</a:t>
            </a:r>
          </a:p>
        </p:txBody>
      </p:sp>
      <p:graphicFrame>
        <p:nvGraphicFramePr>
          <p:cNvPr id="11" name="Table 3">
            <a:extLst>
              <a:ext uri="{FF2B5EF4-FFF2-40B4-BE49-F238E27FC236}">
                <a16:creationId xmlns:a16="http://schemas.microsoft.com/office/drawing/2014/main" id="{ADE0700E-0349-6C78-6DC6-D246B84E7896}"/>
              </a:ext>
            </a:extLst>
          </p:cNvPr>
          <p:cNvGraphicFramePr>
            <a:graphicFrameLocks noGrp="1"/>
          </p:cNvGraphicFramePr>
          <p:nvPr userDrawn="1">
            <p:extLst>
              <p:ext uri="{D42A27DB-BD31-4B8C-83A1-F6EECF244321}">
                <p14:modId xmlns:p14="http://schemas.microsoft.com/office/powerpoint/2010/main" val="370394758"/>
              </p:ext>
            </p:extLst>
          </p:nvPr>
        </p:nvGraphicFramePr>
        <p:xfrm>
          <a:off x="12790170" y="2522961"/>
          <a:ext cx="5558692" cy="4358640"/>
        </p:xfrm>
        <a:graphic>
          <a:graphicData uri="http://schemas.openxmlformats.org/drawingml/2006/table">
            <a:tbl>
              <a:tblPr firstRow="1" bandRow="1">
                <a:tableStyleId>{5C22544A-7EE6-4342-B048-85BDC9FD1C3A}</a:tableStyleId>
              </a:tblPr>
              <a:tblGrid>
                <a:gridCol w="5558692">
                  <a:extLst>
                    <a:ext uri="{9D8B030D-6E8A-4147-A177-3AD203B41FA5}">
                      <a16:colId xmlns:a16="http://schemas.microsoft.com/office/drawing/2014/main" val="708685577"/>
                    </a:ext>
                  </a:extLst>
                </a:gridCol>
              </a:tblGrid>
              <a:tr h="3917023">
                <a:tc>
                  <a:txBody>
                    <a:bodyPr/>
                    <a:lstStyle/>
                    <a:p>
                      <a:pPr algn="l"/>
                      <a:r>
                        <a:rPr lang="en-US" sz="2800" b="0" i="0" u="none" strike="noStrike" kern="1200">
                          <a:solidFill>
                            <a:schemeClr val="accent1"/>
                          </a:solidFill>
                          <a:effectLst/>
                          <a:latin typeface="+mn-lt"/>
                          <a:ea typeface="+mn-ea"/>
                          <a:cs typeface="+mn-cs"/>
                        </a:rPr>
                        <a:t>We employ a universal approach to reach all families of newborns, including foster, adoptive, and bereaved parents, to offer a free, nurse home-visit for a maternal and child health screen and connection to local services to meet their unique needs. </a:t>
                      </a:r>
                    </a:p>
                    <a:p>
                      <a:pPr algn="l"/>
                      <a:endParaRPr lang="en-US" sz="2800" b="0" i="0" u="none" strike="noStrike" kern="1200">
                        <a:solidFill>
                          <a:schemeClr val="accent1"/>
                        </a:solidFill>
                        <a:effectLst/>
                        <a:latin typeface="+mn-lt"/>
                        <a:ea typeface="+mn-ea"/>
                        <a:cs typeface="+mn-cs"/>
                      </a:endParaRPr>
                    </a:p>
                    <a:p>
                      <a:pPr algn="l"/>
                      <a:r>
                        <a:rPr lang="en-US" sz="2800" b="0" i="0" u="none" strike="noStrike" kern="1200">
                          <a:solidFill>
                            <a:schemeClr val="accent1"/>
                          </a:solidFill>
                          <a:effectLst/>
                          <a:latin typeface="+mn-lt"/>
                          <a:ea typeface="+mn-ea"/>
                          <a:cs typeface="+mn-cs"/>
                        </a:rPr>
                        <a:t> </a:t>
                      </a:r>
                      <a:endParaRPr lang="en-US" sz="2800" b="0" i="1">
                        <a:solidFill>
                          <a:schemeClr val="accent1"/>
                        </a:solidFill>
                        <a:latin typeface="Gill Sans MT"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695168"/>
                  </a:ext>
                </a:extLst>
              </a:tr>
            </a:tbl>
          </a:graphicData>
        </a:graphic>
      </p:graphicFrame>
      <p:sp>
        <p:nvSpPr>
          <p:cNvPr id="15" name="Text Placeholder 14">
            <a:extLst>
              <a:ext uri="{FF2B5EF4-FFF2-40B4-BE49-F238E27FC236}">
                <a16:creationId xmlns:a16="http://schemas.microsoft.com/office/drawing/2014/main" id="{31084894-965C-DF53-A3C0-60DF2490255A}"/>
              </a:ext>
            </a:extLst>
          </p:cNvPr>
          <p:cNvSpPr>
            <a:spLocks noGrp="1"/>
          </p:cNvSpPr>
          <p:nvPr>
            <p:ph type="body" sz="quarter" idx="14" hasCustomPrompt="1"/>
          </p:nvPr>
        </p:nvSpPr>
        <p:spPr>
          <a:xfrm>
            <a:off x="523875" y="1399231"/>
            <a:ext cx="7629525" cy="636587"/>
          </a:xfrm>
        </p:spPr>
        <p:txBody>
          <a:bodyPr anchor="ctr"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Slide </a:t>
            </a:r>
            <a:r>
              <a:rPr lang="en-US" err="1"/>
              <a:t>subheader</a:t>
            </a:r>
            <a:r>
              <a:rPr lang="en-US"/>
              <a:t> or call-out box</a:t>
            </a:r>
          </a:p>
        </p:txBody>
      </p:sp>
      <p:sp>
        <p:nvSpPr>
          <p:cNvPr id="16" name="Text Placeholder 14">
            <a:extLst>
              <a:ext uri="{FF2B5EF4-FFF2-40B4-BE49-F238E27FC236}">
                <a16:creationId xmlns:a16="http://schemas.microsoft.com/office/drawing/2014/main" id="{02985545-7733-969F-4B5F-AB46E3588DEA}"/>
              </a:ext>
            </a:extLst>
          </p:cNvPr>
          <p:cNvSpPr>
            <a:spLocks noGrp="1"/>
          </p:cNvSpPr>
          <p:nvPr>
            <p:ph type="body" sz="quarter" idx="15"/>
          </p:nvPr>
        </p:nvSpPr>
        <p:spPr>
          <a:xfrm>
            <a:off x="6909435" y="2450791"/>
            <a:ext cx="5026885" cy="4154227"/>
          </a:xfrm>
        </p:spPr>
        <p:txBody>
          <a:bodyPr anchor="t"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6840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all-out + Picture + Content">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99FAAD6-2A6B-BCB6-92F3-CF997ED8025E}"/>
              </a:ext>
            </a:extLst>
          </p:cNvPr>
          <p:cNvSpPr>
            <a:spLocks noGrp="1"/>
          </p:cNvSpPr>
          <p:nvPr>
            <p:ph type="pic" sz="quarter" idx="13"/>
          </p:nvPr>
        </p:nvSpPr>
        <p:spPr>
          <a:xfrm>
            <a:off x="0" y="2211282"/>
            <a:ext cx="6606224" cy="4646718"/>
          </a:xfrm>
          <a:solidFill>
            <a:srgbClr val="F3F4F6"/>
          </a:solidFill>
        </p:spPr>
        <p:txBody>
          <a:bodyPr/>
          <a:lstStyle>
            <a:lvl1pPr>
              <a:defRPr/>
            </a:lvl1pPr>
          </a:lstStyle>
          <a:p>
            <a:r>
              <a:rPr lang="en-US"/>
              <a:t>Click icon to add picture</a:t>
            </a:r>
          </a:p>
        </p:txBody>
      </p:sp>
      <p:sp>
        <p:nvSpPr>
          <p:cNvPr id="2" name="Title 1">
            <a:extLst>
              <a:ext uri="{FF2B5EF4-FFF2-40B4-BE49-F238E27FC236}">
                <a16:creationId xmlns:a16="http://schemas.microsoft.com/office/drawing/2014/main" id="{D6665387-57C4-F010-2D7A-1BA1CB8955A8}"/>
              </a:ext>
            </a:extLst>
          </p:cNvPr>
          <p:cNvSpPr>
            <a:spLocks noGrp="1"/>
          </p:cNvSpPr>
          <p:nvPr>
            <p:ph type="title" hasCustomPrompt="1"/>
          </p:nvPr>
        </p:nvSpPr>
        <p:spPr>
          <a:xfrm>
            <a:off x="524464" y="441581"/>
            <a:ext cx="11411856" cy="564579"/>
          </a:xfrm>
        </p:spPr>
        <p:txBody>
          <a:bodyPr anchor="t" anchorCtr="0">
            <a:noAutofit/>
          </a:bodyPr>
          <a:lstStyle>
            <a:lvl1pPr>
              <a:defRPr sz="3600" b="1">
                <a:solidFill>
                  <a:schemeClr val="bg1"/>
                </a:solidFill>
              </a:defRPr>
            </a:lvl1pPr>
          </a:lstStyle>
          <a:p>
            <a:r>
              <a:rPr lang="en-US"/>
              <a:t>SLIDE HEADER</a:t>
            </a:r>
          </a:p>
        </p:txBody>
      </p:sp>
      <p:sp>
        <p:nvSpPr>
          <p:cNvPr id="3" name="Date Placeholder 2">
            <a:extLst>
              <a:ext uri="{FF2B5EF4-FFF2-40B4-BE49-F238E27FC236}">
                <a16:creationId xmlns:a16="http://schemas.microsoft.com/office/drawing/2014/main" id="{2F2675CB-1C7F-8969-6444-D88CE80878DA}"/>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7" name="Rectangle 6">
            <a:extLst>
              <a:ext uri="{FF2B5EF4-FFF2-40B4-BE49-F238E27FC236}">
                <a16:creationId xmlns:a16="http://schemas.microsoft.com/office/drawing/2014/main" id="{651D713C-2223-EB88-B5EA-1C993CF72969}"/>
              </a:ext>
            </a:extLst>
          </p:cNvPr>
          <p:cNvSpPr/>
          <p:nvPr userDrawn="1"/>
        </p:nvSpPr>
        <p:spPr>
          <a:xfrm>
            <a:off x="6477137" y="1935158"/>
            <a:ext cx="5714864" cy="4922842"/>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2D92312-91B6-6107-4550-450D8F03A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81855-8E29-F634-FF05-2C85EDBBD6D8}"/>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9" name="Rectangle: Rounded Corners 10">
            <a:extLst>
              <a:ext uri="{FF2B5EF4-FFF2-40B4-BE49-F238E27FC236}">
                <a16:creationId xmlns:a16="http://schemas.microsoft.com/office/drawing/2014/main" id="{394FBE4F-3523-8054-E0EF-DAB86E2B2309}"/>
              </a:ext>
            </a:extLst>
          </p:cNvPr>
          <p:cNvSpPr/>
          <p:nvPr userDrawn="1"/>
        </p:nvSpPr>
        <p:spPr>
          <a:xfrm>
            <a:off x="-423864" y="1222817"/>
            <a:ext cx="8880475" cy="988465"/>
          </a:xfrm>
          <a:prstGeom prst="roundRect">
            <a:avLst>
              <a:gd name="adj" fmla="val 30281"/>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6D836322-AE22-D94E-0F4E-B848BC7FBC14}"/>
              </a:ext>
            </a:extLst>
          </p:cNvPr>
          <p:cNvSpPr txBox="1"/>
          <p:nvPr userDrawn="1"/>
        </p:nvSpPr>
        <p:spPr>
          <a:xfrm>
            <a:off x="524464" y="-1594529"/>
            <a:ext cx="7794036" cy="954107"/>
          </a:xfrm>
          <a:prstGeom prst="rect">
            <a:avLst/>
          </a:prstGeom>
          <a:noFill/>
        </p:spPr>
        <p:txBody>
          <a:bodyPr wrap="square">
            <a:spAutoFit/>
          </a:bodyPr>
          <a:lstStyle/>
          <a:p>
            <a:pPr algn="r"/>
            <a:r>
              <a:rPr lang="en-US" sz="2800" i="0" u="none" strike="noStrike" kern="1200">
                <a:solidFill>
                  <a:schemeClr val="tx2"/>
                </a:solidFill>
                <a:effectLst/>
                <a:latin typeface="+mn-lt"/>
                <a:ea typeface="+mn-ea"/>
                <a:cs typeface="+mn-cs"/>
              </a:rPr>
              <a:t>The FCI model can benefit </a:t>
            </a:r>
            <a:r>
              <a:rPr lang="en-US" sz="2800" b="1" i="0" u="none" strike="noStrike" kern="1200">
                <a:solidFill>
                  <a:schemeClr val="tx2"/>
                </a:solidFill>
                <a:effectLst/>
                <a:latin typeface="+mn-lt"/>
                <a:ea typeface="+mn-ea"/>
                <a:cs typeface="+mn-cs"/>
              </a:rPr>
              <a:t>each and every </a:t>
            </a:r>
            <a:r>
              <a:rPr lang="en-US" sz="2800" i="0" u="none" strike="noStrike" kern="1200">
                <a:solidFill>
                  <a:schemeClr val="tx2"/>
                </a:solidFill>
                <a:effectLst/>
                <a:latin typeface="+mn-lt"/>
                <a:ea typeface="+mn-ea"/>
                <a:cs typeface="+mn-cs"/>
              </a:rPr>
              <a:t>newborn.</a:t>
            </a:r>
          </a:p>
        </p:txBody>
      </p:sp>
      <p:graphicFrame>
        <p:nvGraphicFramePr>
          <p:cNvPr id="11" name="Table 3">
            <a:extLst>
              <a:ext uri="{FF2B5EF4-FFF2-40B4-BE49-F238E27FC236}">
                <a16:creationId xmlns:a16="http://schemas.microsoft.com/office/drawing/2014/main" id="{ADE0700E-0349-6C78-6DC6-D246B84E7896}"/>
              </a:ext>
            </a:extLst>
          </p:cNvPr>
          <p:cNvGraphicFramePr>
            <a:graphicFrameLocks noGrp="1"/>
          </p:cNvGraphicFramePr>
          <p:nvPr userDrawn="1">
            <p:extLst>
              <p:ext uri="{D42A27DB-BD31-4B8C-83A1-F6EECF244321}">
                <p14:modId xmlns:p14="http://schemas.microsoft.com/office/powerpoint/2010/main" val="370394758"/>
              </p:ext>
            </p:extLst>
          </p:nvPr>
        </p:nvGraphicFramePr>
        <p:xfrm>
          <a:off x="12790170" y="2522961"/>
          <a:ext cx="5558692" cy="4358640"/>
        </p:xfrm>
        <a:graphic>
          <a:graphicData uri="http://schemas.openxmlformats.org/drawingml/2006/table">
            <a:tbl>
              <a:tblPr firstRow="1" bandRow="1">
                <a:tableStyleId>{5C22544A-7EE6-4342-B048-85BDC9FD1C3A}</a:tableStyleId>
              </a:tblPr>
              <a:tblGrid>
                <a:gridCol w="5558692">
                  <a:extLst>
                    <a:ext uri="{9D8B030D-6E8A-4147-A177-3AD203B41FA5}">
                      <a16:colId xmlns:a16="http://schemas.microsoft.com/office/drawing/2014/main" val="708685577"/>
                    </a:ext>
                  </a:extLst>
                </a:gridCol>
              </a:tblGrid>
              <a:tr h="3917023">
                <a:tc>
                  <a:txBody>
                    <a:bodyPr/>
                    <a:lstStyle/>
                    <a:p>
                      <a:pPr algn="l"/>
                      <a:r>
                        <a:rPr lang="en-US" sz="2800" b="0" i="0" u="none" strike="noStrike" kern="1200">
                          <a:solidFill>
                            <a:schemeClr val="accent1"/>
                          </a:solidFill>
                          <a:effectLst/>
                          <a:latin typeface="+mn-lt"/>
                          <a:ea typeface="+mn-ea"/>
                          <a:cs typeface="+mn-cs"/>
                        </a:rPr>
                        <a:t>We employ a universal approach to reach all families of newborns, including foster, adoptive, and bereaved parents, to offer a free, nurse home-visit for a maternal and child health screen and connection to local services to meet their unique needs. </a:t>
                      </a:r>
                    </a:p>
                    <a:p>
                      <a:pPr algn="l"/>
                      <a:endParaRPr lang="en-US" sz="2800" b="0" i="0" u="none" strike="noStrike" kern="1200">
                        <a:solidFill>
                          <a:schemeClr val="accent1"/>
                        </a:solidFill>
                        <a:effectLst/>
                        <a:latin typeface="+mn-lt"/>
                        <a:ea typeface="+mn-ea"/>
                        <a:cs typeface="+mn-cs"/>
                      </a:endParaRPr>
                    </a:p>
                    <a:p>
                      <a:pPr algn="l"/>
                      <a:r>
                        <a:rPr lang="en-US" sz="2800" b="0" i="0" u="none" strike="noStrike" kern="1200">
                          <a:solidFill>
                            <a:schemeClr val="accent1"/>
                          </a:solidFill>
                          <a:effectLst/>
                          <a:latin typeface="+mn-lt"/>
                          <a:ea typeface="+mn-ea"/>
                          <a:cs typeface="+mn-cs"/>
                        </a:rPr>
                        <a:t> </a:t>
                      </a:r>
                      <a:endParaRPr lang="en-US" sz="2800" b="0" i="1">
                        <a:solidFill>
                          <a:schemeClr val="accent1"/>
                        </a:solidFill>
                        <a:latin typeface="Gill Sans MT"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695168"/>
                  </a:ext>
                </a:extLst>
              </a:tr>
            </a:tbl>
          </a:graphicData>
        </a:graphic>
      </p:graphicFrame>
      <p:sp>
        <p:nvSpPr>
          <p:cNvPr id="15" name="Text Placeholder 14">
            <a:extLst>
              <a:ext uri="{FF2B5EF4-FFF2-40B4-BE49-F238E27FC236}">
                <a16:creationId xmlns:a16="http://schemas.microsoft.com/office/drawing/2014/main" id="{31084894-965C-DF53-A3C0-60DF2490255A}"/>
              </a:ext>
            </a:extLst>
          </p:cNvPr>
          <p:cNvSpPr>
            <a:spLocks noGrp="1"/>
          </p:cNvSpPr>
          <p:nvPr>
            <p:ph type="body" sz="quarter" idx="14" hasCustomPrompt="1"/>
          </p:nvPr>
        </p:nvSpPr>
        <p:spPr>
          <a:xfrm>
            <a:off x="523875" y="1399231"/>
            <a:ext cx="7629525" cy="636587"/>
          </a:xfrm>
        </p:spPr>
        <p:txBody>
          <a:bodyPr anchor="ctr"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Slide </a:t>
            </a:r>
            <a:r>
              <a:rPr lang="en-US" err="1"/>
              <a:t>subheader</a:t>
            </a:r>
            <a:r>
              <a:rPr lang="en-US"/>
              <a:t> or call-out box</a:t>
            </a:r>
          </a:p>
        </p:txBody>
      </p:sp>
      <p:sp>
        <p:nvSpPr>
          <p:cNvPr id="16" name="Text Placeholder 14">
            <a:extLst>
              <a:ext uri="{FF2B5EF4-FFF2-40B4-BE49-F238E27FC236}">
                <a16:creationId xmlns:a16="http://schemas.microsoft.com/office/drawing/2014/main" id="{02985545-7733-969F-4B5F-AB46E3588DEA}"/>
              </a:ext>
            </a:extLst>
          </p:cNvPr>
          <p:cNvSpPr>
            <a:spLocks noGrp="1"/>
          </p:cNvSpPr>
          <p:nvPr>
            <p:ph type="body" sz="quarter" idx="15"/>
          </p:nvPr>
        </p:nvSpPr>
        <p:spPr>
          <a:xfrm>
            <a:off x="6909435" y="2450791"/>
            <a:ext cx="5026885" cy="4154227"/>
          </a:xfrm>
        </p:spPr>
        <p:txBody>
          <a:bodyPr anchor="t"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58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all-out + Picture + Content">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99FAAD6-2A6B-BCB6-92F3-CF997ED8025E}"/>
              </a:ext>
            </a:extLst>
          </p:cNvPr>
          <p:cNvSpPr>
            <a:spLocks noGrp="1"/>
          </p:cNvSpPr>
          <p:nvPr>
            <p:ph type="pic" sz="quarter" idx="13"/>
          </p:nvPr>
        </p:nvSpPr>
        <p:spPr>
          <a:xfrm>
            <a:off x="0" y="2211282"/>
            <a:ext cx="6606224" cy="4646718"/>
          </a:xfrm>
          <a:solidFill>
            <a:srgbClr val="F3F4F6"/>
          </a:solidFill>
        </p:spPr>
        <p:txBody>
          <a:bodyPr/>
          <a:lstStyle>
            <a:lvl1pPr>
              <a:defRPr/>
            </a:lvl1pPr>
          </a:lstStyle>
          <a:p>
            <a:r>
              <a:rPr lang="en-US"/>
              <a:t>Click icon to add picture</a:t>
            </a:r>
            <a:endParaRPr lang="en-US" dirty="0"/>
          </a:p>
        </p:txBody>
      </p:sp>
      <p:sp>
        <p:nvSpPr>
          <p:cNvPr id="2" name="Title 1">
            <a:extLst>
              <a:ext uri="{FF2B5EF4-FFF2-40B4-BE49-F238E27FC236}">
                <a16:creationId xmlns:a16="http://schemas.microsoft.com/office/drawing/2014/main" id="{D6665387-57C4-F010-2D7A-1BA1CB8955A8}"/>
              </a:ext>
            </a:extLst>
          </p:cNvPr>
          <p:cNvSpPr>
            <a:spLocks noGrp="1"/>
          </p:cNvSpPr>
          <p:nvPr>
            <p:ph type="title" hasCustomPrompt="1"/>
          </p:nvPr>
        </p:nvSpPr>
        <p:spPr>
          <a:xfrm>
            <a:off x="524464" y="441581"/>
            <a:ext cx="11411856" cy="564579"/>
          </a:xfrm>
        </p:spPr>
        <p:txBody>
          <a:bodyPr anchor="t" anchorCtr="0">
            <a:noAutofit/>
          </a:bodyPr>
          <a:lstStyle>
            <a:lvl1pPr>
              <a:defRPr sz="3600" b="1">
                <a:solidFill>
                  <a:schemeClr val="bg1"/>
                </a:solidFill>
              </a:defRPr>
            </a:lvl1pPr>
          </a:lstStyle>
          <a:p>
            <a:r>
              <a:rPr lang="en-US"/>
              <a:t>SLIDE HEADER</a:t>
            </a:r>
          </a:p>
        </p:txBody>
      </p:sp>
      <p:sp>
        <p:nvSpPr>
          <p:cNvPr id="3" name="Date Placeholder 2">
            <a:extLst>
              <a:ext uri="{FF2B5EF4-FFF2-40B4-BE49-F238E27FC236}">
                <a16:creationId xmlns:a16="http://schemas.microsoft.com/office/drawing/2014/main" id="{2F2675CB-1C7F-8969-6444-D88CE80878DA}"/>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7" name="Rectangle 6">
            <a:extLst>
              <a:ext uri="{FF2B5EF4-FFF2-40B4-BE49-F238E27FC236}">
                <a16:creationId xmlns:a16="http://schemas.microsoft.com/office/drawing/2014/main" id="{651D713C-2223-EB88-B5EA-1C993CF72969}"/>
              </a:ext>
            </a:extLst>
          </p:cNvPr>
          <p:cNvSpPr/>
          <p:nvPr userDrawn="1"/>
        </p:nvSpPr>
        <p:spPr>
          <a:xfrm>
            <a:off x="6477137" y="1935158"/>
            <a:ext cx="5714864" cy="4922842"/>
          </a:xfrm>
          <a:prstGeom prst="rect">
            <a:avLst/>
          </a:prstGeom>
          <a:solidFill>
            <a:srgbClr val="D9FFF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2D92312-91B6-6107-4550-450D8F03A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81855-8E29-F634-FF05-2C85EDBBD6D8}"/>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9" name="Rectangle: Rounded Corners 10">
            <a:extLst>
              <a:ext uri="{FF2B5EF4-FFF2-40B4-BE49-F238E27FC236}">
                <a16:creationId xmlns:a16="http://schemas.microsoft.com/office/drawing/2014/main" id="{394FBE4F-3523-8054-E0EF-DAB86E2B2309}"/>
              </a:ext>
            </a:extLst>
          </p:cNvPr>
          <p:cNvSpPr/>
          <p:nvPr userDrawn="1"/>
        </p:nvSpPr>
        <p:spPr>
          <a:xfrm>
            <a:off x="-423864" y="1222817"/>
            <a:ext cx="8880475" cy="988465"/>
          </a:xfrm>
          <a:prstGeom prst="roundRect">
            <a:avLst>
              <a:gd name="adj" fmla="val 30281"/>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6D836322-AE22-D94E-0F4E-B848BC7FBC14}"/>
              </a:ext>
            </a:extLst>
          </p:cNvPr>
          <p:cNvSpPr txBox="1"/>
          <p:nvPr userDrawn="1"/>
        </p:nvSpPr>
        <p:spPr>
          <a:xfrm>
            <a:off x="524464" y="-1594529"/>
            <a:ext cx="7794036" cy="954107"/>
          </a:xfrm>
          <a:prstGeom prst="rect">
            <a:avLst/>
          </a:prstGeom>
          <a:noFill/>
        </p:spPr>
        <p:txBody>
          <a:bodyPr wrap="square">
            <a:spAutoFit/>
          </a:bodyPr>
          <a:lstStyle/>
          <a:p>
            <a:pPr algn="r"/>
            <a:r>
              <a:rPr lang="en-US" sz="2800" i="0" u="none" strike="noStrike" kern="1200">
                <a:solidFill>
                  <a:schemeClr val="tx2"/>
                </a:solidFill>
                <a:effectLst/>
                <a:latin typeface="+mn-lt"/>
                <a:ea typeface="+mn-ea"/>
                <a:cs typeface="+mn-cs"/>
              </a:rPr>
              <a:t>The FCI model can benefit </a:t>
            </a:r>
            <a:r>
              <a:rPr lang="en-US" sz="2800" b="1" i="0" u="none" strike="noStrike" kern="1200">
                <a:solidFill>
                  <a:schemeClr val="tx2"/>
                </a:solidFill>
                <a:effectLst/>
                <a:latin typeface="+mn-lt"/>
                <a:ea typeface="+mn-ea"/>
                <a:cs typeface="+mn-cs"/>
              </a:rPr>
              <a:t>each and every </a:t>
            </a:r>
            <a:r>
              <a:rPr lang="en-US" sz="2800" i="0" u="none" strike="noStrike" kern="1200">
                <a:solidFill>
                  <a:schemeClr val="tx2"/>
                </a:solidFill>
                <a:effectLst/>
                <a:latin typeface="+mn-lt"/>
                <a:ea typeface="+mn-ea"/>
                <a:cs typeface="+mn-cs"/>
              </a:rPr>
              <a:t>newborn.</a:t>
            </a:r>
          </a:p>
        </p:txBody>
      </p:sp>
      <p:graphicFrame>
        <p:nvGraphicFramePr>
          <p:cNvPr id="11" name="Table 3">
            <a:extLst>
              <a:ext uri="{FF2B5EF4-FFF2-40B4-BE49-F238E27FC236}">
                <a16:creationId xmlns:a16="http://schemas.microsoft.com/office/drawing/2014/main" id="{ADE0700E-0349-6C78-6DC6-D246B84E7896}"/>
              </a:ext>
            </a:extLst>
          </p:cNvPr>
          <p:cNvGraphicFramePr>
            <a:graphicFrameLocks noGrp="1"/>
          </p:cNvGraphicFramePr>
          <p:nvPr userDrawn="1">
            <p:extLst>
              <p:ext uri="{D42A27DB-BD31-4B8C-83A1-F6EECF244321}">
                <p14:modId xmlns:p14="http://schemas.microsoft.com/office/powerpoint/2010/main" val="370394758"/>
              </p:ext>
            </p:extLst>
          </p:nvPr>
        </p:nvGraphicFramePr>
        <p:xfrm>
          <a:off x="12790170" y="2522961"/>
          <a:ext cx="5558692" cy="4358640"/>
        </p:xfrm>
        <a:graphic>
          <a:graphicData uri="http://schemas.openxmlformats.org/drawingml/2006/table">
            <a:tbl>
              <a:tblPr firstRow="1" bandRow="1">
                <a:tableStyleId>{5C22544A-7EE6-4342-B048-85BDC9FD1C3A}</a:tableStyleId>
              </a:tblPr>
              <a:tblGrid>
                <a:gridCol w="5558692">
                  <a:extLst>
                    <a:ext uri="{9D8B030D-6E8A-4147-A177-3AD203B41FA5}">
                      <a16:colId xmlns:a16="http://schemas.microsoft.com/office/drawing/2014/main" val="708685577"/>
                    </a:ext>
                  </a:extLst>
                </a:gridCol>
              </a:tblGrid>
              <a:tr h="3917023">
                <a:tc>
                  <a:txBody>
                    <a:bodyPr/>
                    <a:lstStyle/>
                    <a:p>
                      <a:pPr algn="l"/>
                      <a:r>
                        <a:rPr lang="en-US" sz="2800" b="0" i="0" u="none" strike="noStrike" kern="1200">
                          <a:solidFill>
                            <a:schemeClr val="accent1"/>
                          </a:solidFill>
                          <a:effectLst/>
                          <a:latin typeface="+mn-lt"/>
                          <a:ea typeface="+mn-ea"/>
                          <a:cs typeface="+mn-cs"/>
                        </a:rPr>
                        <a:t>We employ a universal approach to reach all families of newborns, including foster, adoptive, and bereaved parents, to offer a free, nurse home-visit for a maternal and child health screen and connection to local services to meet their unique needs. </a:t>
                      </a:r>
                    </a:p>
                    <a:p>
                      <a:pPr algn="l"/>
                      <a:endParaRPr lang="en-US" sz="2800" b="0" i="0" u="none" strike="noStrike" kern="1200">
                        <a:solidFill>
                          <a:schemeClr val="accent1"/>
                        </a:solidFill>
                        <a:effectLst/>
                        <a:latin typeface="+mn-lt"/>
                        <a:ea typeface="+mn-ea"/>
                        <a:cs typeface="+mn-cs"/>
                      </a:endParaRPr>
                    </a:p>
                    <a:p>
                      <a:pPr algn="l"/>
                      <a:r>
                        <a:rPr lang="en-US" sz="2800" b="0" i="0" u="none" strike="noStrike" kern="1200">
                          <a:solidFill>
                            <a:schemeClr val="accent1"/>
                          </a:solidFill>
                          <a:effectLst/>
                          <a:latin typeface="+mn-lt"/>
                          <a:ea typeface="+mn-ea"/>
                          <a:cs typeface="+mn-cs"/>
                        </a:rPr>
                        <a:t> </a:t>
                      </a:r>
                      <a:endParaRPr lang="en-US" sz="2800" b="0" i="1">
                        <a:solidFill>
                          <a:schemeClr val="accent1"/>
                        </a:solidFill>
                        <a:latin typeface="Gill Sans MT"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695168"/>
                  </a:ext>
                </a:extLst>
              </a:tr>
            </a:tbl>
          </a:graphicData>
        </a:graphic>
      </p:graphicFrame>
      <p:sp>
        <p:nvSpPr>
          <p:cNvPr id="15" name="Text Placeholder 14">
            <a:extLst>
              <a:ext uri="{FF2B5EF4-FFF2-40B4-BE49-F238E27FC236}">
                <a16:creationId xmlns:a16="http://schemas.microsoft.com/office/drawing/2014/main" id="{31084894-965C-DF53-A3C0-60DF2490255A}"/>
              </a:ext>
            </a:extLst>
          </p:cNvPr>
          <p:cNvSpPr>
            <a:spLocks noGrp="1"/>
          </p:cNvSpPr>
          <p:nvPr>
            <p:ph type="body" sz="quarter" idx="14" hasCustomPrompt="1"/>
          </p:nvPr>
        </p:nvSpPr>
        <p:spPr>
          <a:xfrm>
            <a:off x="523875" y="1399231"/>
            <a:ext cx="7629525" cy="636587"/>
          </a:xfrm>
        </p:spPr>
        <p:txBody>
          <a:bodyPr anchor="ctr"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Slide </a:t>
            </a:r>
            <a:r>
              <a:rPr lang="en-US" err="1"/>
              <a:t>subheader</a:t>
            </a:r>
            <a:r>
              <a:rPr lang="en-US"/>
              <a:t> or call out box</a:t>
            </a:r>
          </a:p>
        </p:txBody>
      </p:sp>
      <p:sp>
        <p:nvSpPr>
          <p:cNvPr id="16" name="Text Placeholder 14">
            <a:extLst>
              <a:ext uri="{FF2B5EF4-FFF2-40B4-BE49-F238E27FC236}">
                <a16:creationId xmlns:a16="http://schemas.microsoft.com/office/drawing/2014/main" id="{02985545-7733-969F-4B5F-AB46E3588DEA}"/>
              </a:ext>
            </a:extLst>
          </p:cNvPr>
          <p:cNvSpPr>
            <a:spLocks noGrp="1"/>
          </p:cNvSpPr>
          <p:nvPr>
            <p:ph type="body" sz="quarter" idx="15"/>
          </p:nvPr>
        </p:nvSpPr>
        <p:spPr>
          <a:xfrm>
            <a:off x="6909435" y="2450791"/>
            <a:ext cx="5026885" cy="4154227"/>
          </a:xfrm>
        </p:spPr>
        <p:txBody>
          <a:bodyPr anchor="t" anchorCtr="0">
            <a:noAutofit/>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394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pening Slide with Logo +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F3C0D-EEA7-E820-4BA0-628DD4D872AC}"/>
              </a:ext>
            </a:extLst>
          </p:cNvPr>
          <p:cNvSpPr>
            <a:spLocks noGrp="1" noRot="1" noMove="1" noResize="1" noEditPoints="1" noAdjustHandles="1" noChangeArrowheads="1" noChangeShapeType="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D8904-5EF5-F285-679F-AB6F91243E9B}"/>
              </a:ext>
            </a:extLst>
          </p:cNvPr>
          <p:cNvSpPr>
            <a:spLocks noGrp="1"/>
          </p:cNvSpPr>
          <p:nvPr>
            <p:ph type="ctrTitle" hasCustomPrompt="1"/>
          </p:nvPr>
        </p:nvSpPr>
        <p:spPr>
          <a:xfrm>
            <a:off x="379844" y="3568568"/>
            <a:ext cx="6826254" cy="823388"/>
          </a:xfrm>
        </p:spPr>
        <p:txBody>
          <a:bodyPr anchor="t" anchorCtr="0">
            <a:normAutofit/>
          </a:bodyPr>
          <a:lstStyle>
            <a:lvl1pPr algn="l">
              <a:defRPr sz="4800">
                <a:solidFill>
                  <a:schemeClr val="bg1"/>
                </a:solidFill>
              </a:defRPr>
            </a:lvl1pPr>
          </a:lstStyle>
          <a:p>
            <a:r>
              <a:rPr lang="en-US"/>
              <a:t>DECK title</a:t>
            </a:r>
          </a:p>
        </p:txBody>
      </p:sp>
      <p:sp>
        <p:nvSpPr>
          <p:cNvPr id="3" name="Subtitle 2">
            <a:extLst>
              <a:ext uri="{FF2B5EF4-FFF2-40B4-BE49-F238E27FC236}">
                <a16:creationId xmlns:a16="http://schemas.microsoft.com/office/drawing/2014/main" id="{B58A43D9-BE80-A191-813F-E4EBA8A808B7}"/>
              </a:ext>
            </a:extLst>
          </p:cNvPr>
          <p:cNvSpPr>
            <a:spLocks noGrp="1"/>
          </p:cNvSpPr>
          <p:nvPr>
            <p:ph type="subTitle" idx="1" hasCustomPrompt="1"/>
          </p:nvPr>
        </p:nvSpPr>
        <p:spPr>
          <a:xfrm>
            <a:off x="379844" y="4496602"/>
            <a:ext cx="682625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a:extLst>
              <a:ext uri="{FF2B5EF4-FFF2-40B4-BE49-F238E27FC236}">
                <a16:creationId xmlns:a16="http://schemas.microsoft.com/office/drawing/2014/main" id="{CBEA63FB-D1D0-C4D1-DEBC-617691C0EA59}"/>
              </a:ext>
            </a:extLst>
          </p:cNvPr>
          <p:cNvSpPr>
            <a:spLocks noGrp="1"/>
          </p:cNvSpPr>
          <p:nvPr>
            <p:ph type="dt" sz="half" idx="10"/>
          </p:nvPr>
        </p:nvSpPr>
        <p:spPr>
          <a:xfrm>
            <a:off x="379844" y="6322619"/>
            <a:ext cx="2743200" cy="365125"/>
          </a:xfrm>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D3185B1A-D467-1F07-4F7F-6D87BEC35A65}"/>
              </a:ext>
            </a:extLst>
          </p:cNvPr>
          <p:cNvSpPr>
            <a:spLocks noGrp="1"/>
          </p:cNvSpPr>
          <p:nvPr>
            <p:ph type="ftr" sz="quarter" idx="11"/>
          </p:nvPr>
        </p:nvSpPr>
        <p:spPr>
          <a:xfrm>
            <a:off x="3258589" y="6322618"/>
            <a:ext cx="3947508" cy="365125"/>
          </a:xfrm>
        </p:spPr>
        <p:txBody>
          <a:bodyPr/>
          <a:lstStyle>
            <a:lvl1pPr algn="l">
              <a:defRPr/>
            </a:lvl1pPr>
          </a:lstStyle>
          <a:p>
            <a:endParaRPr lang="en-US"/>
          </a:p>
        </p:txBody>
      </p:sp>
      <p:pic>
        <p:nvPicPr>
          <p:cNvPr id="11" name="Picture 10" descr="Icon&#10;&#10;Description automatically generated">
            <a:extLst>
              <a:ext uri="{FF2B5EF4-FFF2-40B4-BE49-F238E27FC236}">
                <a16:creationId xmlns:a16="http://schemas.microsoft.com/office/drawing/2014/main" id="{D9A7227A-A62F-2240-D697-090BE8C58696}"/>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r="27871" b="23634"/>
          <a:stretch/>
        </p:blipFill>
        <p:spPr>
          <a:xfrm>
            <a:off x="4491613" y="1341420"/>
            <a:ext cx="7700387" cy="5516580"/>
          </a:xfrm>
          <a:prstGeom prst="rect">
            <a:avLst/>
          </a:prstGeom>
        </p:spPr>
      </p:pic>
      <p:sp>
        <p:nvSpPr>
          <p:cNvPr id="12" name="Rectangle: Rounded Corners 11">
            <a:extLst>
              <a:ext uri="{FF2B5EF4-FFF2-40B4-BE49-F238E27FC236}">
                <a16:creationId xmlns:a16="http://schemas.microsoft.com/office/drawing/2014/main" id="{47CD726C-1E08-814F-5C06-6139D18519F7}"/>
              </a:ext>
            </a:extLst>
          </p:cNvPr>
          <p:cNvSpPr>
            <a:spLocks noGrp="1" noRot="1" noMove="1" noResize="1" noEditPoints="1" noAdjustHandles="1" noChangeArrowheads="1" noChangeShapeType="1"/>
          </p:cNvSpPr>
          <p:nvPr userDrawn="1"/>
        </p:nvSpPr>
        <p:spPr>
          <a:xfrm>
            <a:off x="-333829" y="870857"/>
            <a:ext cx="7539926" cy="2558144"/>
          </a:xfrm>
          <a:prstGeom prst="roundRect">
            <a:avLst>
              <a:gd name="adj" fmla="val 11842"/>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560CAE-B2E1-448E-3C09-930C11A409CD}"/>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79844" y="1249323"/>
            <a:ext cx="6257720" cy="1801212"/>
          </a:xfrm>
          <a:prstGeom prst="rect">
            <a:avLst/>
          </a:prstGeom>
        </p:spPr>
      </p:pic>
    </p:spTree>
    <p:extLst>
      <p:ext uri="{BB962C8B-B14F-4D97-AF65-F5344CB8AC3E}">
        <p14:creationId xmlns:p14="http://schemas.microsoft.com/office/powerpoint/2010/main" val="2095428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132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with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0F6DA-61AB-B94C-093B-19C122D2CFE1}"/>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3" name="Footer Placeholder 2">
            <a:extLst>
              <a:ext uri="{FF2B5EF4-FFF2-40B4-BE49-F238E27FC236}">
                <a16:creationId xmlns:a16="http://schemas.microsoft.com/office/drawing/2014/main" id="{7CB08A9A-580B-4AC4-6744-0262EE780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A0AD9-92A2-1391-2888-648DB7E24AB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3772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Thank You Closing Slide">
    <p:spTree>
      <p:nvGrpSpPr>
        <p:cNvPr id="1" name=""/>
        <p:cNvGrpSpPr/>
        <p:nvPr/>
      </p:nvGrpSpPr>
      <p:grpSpPr>
        <a:xfrm>
          <a:off x="0" y="0"/>
          <a:ext cx="0" cy="0"/>
          <a:chOff x="0" y="0"/>
          <a:chExt cx="0" cy="0"/>
        </a:xfrm>
      </p:grpSpPr>
      <p:pic>
        <p:nvPicPr>
          <p:cNvPr id="9" name="Picture 8" descr="A close-up of a baby's hand holding a baby's foot&#10;&#10;Description automatically generated with low confidence">
            <a:extLst>
              <a:ext uri="{FF2B5EF4-FFF2-40B4-BE49-F238E27FC236}">
                <a16:creationId xmlns:a16="http://schemas.microsoft.com/office/drawing/2014/main" id="{95535573-9B96-987F-CB70-0F26639C7F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pic>
        <p:nvPicPr>
          <p:cNvPr id="7" name="Picture 6" descr="Icon&#10;&#10;Description automatically generated">
            <a:extLst>
              <a:ext uri="{FF2B5EF4-FFF2-40B4-BE49-F238E27FC236}">
                <a16:creationId xmlns:a16="http://schemas.microsoft.com/office/drawing/2014/main" id="{E3600224-C4A7-6070-DE15-5F926BBCDD94}"/>
              </a:ext>
            </a:extLst>
          </p:cNvPr>
          <p:cNvPicPr>
            <a:picLocks noChangeAspect="1"/>
          </p:cNvPicPr>
          <p:nvPr userDrawn="1"/>
        </p:nvPicPr>
        <p:blipFill rotWithShape="1">
          <a:blip r:embed="rId3">
            <a:alphaModFix amt="15000"/>
            <a:extLst>
              <a:ext uri="{28A0092B-C50C-407E-A947-70E740481C1C}">
                <a14:useLocalDpi xmlns:a14="http://schemas.microsoft.com/office/drawing/2010/main" val="0"/>
              </a:ext>
            </a:extLst>
          </a:blip>
          <a:srcRect l="38107" b="36503"/>
          <a:stretch/>
        </p:blipFill>
        <p:spPr>
          <a:xfrm>
            <a:off x="-1" y="2271093"/>
            <a:ext cx="6607627" cy="4586907"/>
          </a:xfrm>
          <a:prstGeom prst="rect">
            <a:avLst/>
          </a:prstGeom>
        </p:spPr>
      </p:pic>
      <p:sp>
        <p:nvSpPr>
          <p:cNvPr id="6" name="Title 1">
            <a:extLst>
              <a:ext uri="{FF2B5EF4-FFF2-40B4-BE49-F238E27FC236}">
                <a16:creationId xmlns:a16="http://schemas.microsoft.com/office/drawing/2014/main" id="{1D337762-8A5D-2599-85A7-24CCAA51880B}"/>
              </a:ext>
            </a:extLst>
          </p:cNvPr>
          <p:cNvSpPr txBox="1">
            <a:spLocks/>
          </p:cNvSpPr>
          <p:nvPr userDrawn="1"/>
        </p:nvSpPr>
        <p:spPr>
          <a:xfrm>
            <a:off x="-1382200" y="403514"/>
            <a:ext cx="5966900" cy="9884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a:solidFill>
                  <a:schemeClr val="accent1"/>
                </a:solidFill>
                <a:latin typeface="Gill Sans MT" panose="020B0502020104020203" pitchFamily="34" charset="0"/>
              </a:rPr>
              <a:t>THANK YOU</a:t>
            </a:r>
          </a:p>
        </p:txBody>
      </p:sp>
      <p:pic>
        <p:nvPicPr>
          <p:cNvPr id="10" name="Picture 9" descr="Icon&#10;&#10;Description automatically generated">
            <a:extLst>
              <a:ext uri="{FF2B5EF4-FFF2-40B4-BE49-F238E27FC236}">
                <a16:creationId xmlns:a16="http://schemas.microsoft.com/office/drawing/2014/main" id="{EF8C2335-9915-6A6C-E3A1-E6AA19A08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3911" y="403514"/>
            <a:ext cx="1106139" cy="748474"/>
          </a:xfrm>
          <a:prstGeom prst="rect">
            <a:avLst/>
          </a:prstGeom>
        </p:spPr>
      </p:pic>
    </p:spTree>
    <p:extLst>
      <p:ext uri="{BB962C8B-B14F-4D97-AF65-F5344CB8AC3E}">
        <p14:creationId xmlns:p14="http://schemas.microsoft.com/office/powerpoint/2010/main" val="3006458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DC7135-4E8B-27CD-0051-824C22DF0FC5}"/>
              </a:ext>
            </a:extLst>
          </p:cNvPr>
          <p:cNvSpPr/>
          <p:nvPr userDrawn="1"/>
        </p:nvSpPr>
        <p:spPr>
          <a:xfrm>
            <a:off x="0" y="0"/>
            <a:ext cx="4241800"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a:xfrm>
            <a:off x="4762498" y="481806"/>
            <a:ext cx="6591301" cy="5695157"/>
          </a:xfrm>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a:xfrm>
            <a:off x="520699" y="6341886"/>
            <a:ext cx="2743200" cy="365125"/>
          </a:xfrm>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a:xfrm>
            <a:off x="4762498" y="6356350"/>
            <a:ext cx="3390902" cy="365125"/>
          </a:xfrm>
        </p:spPr>
        <p:txBody>
          <a:bodyPr/>
          <a:lstStyle>
            <a:lvl1pPr algn="l">
              <a:defRPr/>
            </a:lvl1pPr>
          </a:lstStyle>
          <a:p>
            <a:endParaRPr lang="en-US"/>
          </a:p>
        </p:txBody>
      </p:sp>
      <p:pic>
        <p:nvPicPr>
          <p:cNvPr id="9" name="Picture 8" descr="Icon&#10;&#10;Description automatically generated">
            <a:extLst>
              <a:ext uri="{FF2B5EF4-FFF2-40B4-BE49-F238E27FC236}">
                <a16:creationId xmlns:a16="http://schemas.microsoft.com/office/drawing/2014/main" id="{4C75EBA5-C1DB-19D4-92FF-2481E90399E5}"/>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51442" r="6706" b="23877"/>
          <a:stretch/>
        </p:blipFill>
        <p:spPr>
          <a:xfrm>
            <a:off x="0" y="1637449"/>
            <a:ext cx="4241800" cy="5220552"/>
          </a:xfrm>
          <a:prstGeom prst="rect">
            <a:avLst/>
          </a:prstGeom>
        </p:spPr>
      </p:pic>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080EB1E9-94C7-5356-2EC2-ACD27B4DF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12809" y="6345393"/>
            <a:ext cx="632605" cy="428055"/>
          </a:xfrm>
          <a:prstGeom prst="rect">
            <a:avLst/>
          </a:prstGeom>
        </p:spPr>
      </p:pic>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520699" y="481806"/>
            <a:ext cx="3396207" cy="5374738"/>
          </a:xfrm>
        </p:spPr>
        <p:txBody>
          <a:bodyPr anchor="t" anchorCtr="0">
            <a:noAutofit/>
          </a:bodyPr>
          <a:lstStyle>
            <a:lvl1pPr>
              <a:defRPr sz="3600" b="1">
                <a:solidFill>
                  <a:schemeClr val="bg1"/>
                </a:solidFill>
              </a:defRPr>
            </a:lvl1pPr>
          </a:lstStyle>
          <a:p>
            <a:r>
              <a:rPr lang="en-US"/>
              <a:t>CLICK TO EDIT SLIDE HEADING</a:t>
            </a:r>
          </a:p>
        </p:txBody>
      </p:sp>
    </p:spTree>
    <p:extLst>
      <p:ext uri="{BB962C8B-B14F-4D97-AF65-F5344CB8AC3E}">
        <p14:creationId xmlns:p14="http://schemas.microsoft.com/office/powerpoint/2010/main" val="52109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B96D6C-FF33-A10A-331A-CF7BF996BAEC}"/>
              </a:ext>
            </a:extLst>
          </p:cNvPr>
          <p:cNvSpPr>
            <a:spLocks noGrp="1"/>
          </p:cNvSpPr>
          <p:nvPr>
            <p:ph sz="half" idx="1" hasCustomPrompt="1"/>
          </p:nvPr>
        </p:nvSpPr>
        <p:spPr>
          <a:xfrm>
            <a:off x="838200" y="1825625"/>
            <a:ext cx="5181600" cy="4351338"/>
          </a:xfrm>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2CAC1-76B5-FCD7-A9E5-D48D944B1E65}"/>
              </a:ext>
            </a:extLst>
          </p:cNvPr>
          <p:cNvSpPr>
            <a:spLocks noGrp="1"/>
          </p:cNvSpPr>
          <p:nvPr>
            <p:ph sz="half" idx="2" hasCustomPrompt="1"/>
          </p:nvPr>
        </p:nvSpPr>
        <p:spPr>
          <a:xfrm>
            <a:off x="6172200" y="1825625"/>
            <a:ext cx="5181600" cy="4351338"/>
          </a:xfrm>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99D81B-19EA-A637-F96F-953FF5B2E2F0}"/>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6" name="Footer Placeholder 5">
            <a:extLst>
              <a:ext uri="{FF2B5EF4-FFF2-40B4-BE49-F238E27FC236}">
                <a16:creationId xmlns:a16="http://schemas.microsoft.com/office/drawing/2014/main" id="{A3D966EA-A915-0DD0-895C-1882AFB9B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10569-A931-6319-49AC-D01A5B66A06F}"/>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8" name="Title 1">
            <a:extLst>
              <a:ext uri="{FF2B5EF4-FFF2-40B4-BE49-F238E27FC236}">
                <a16:creationId xmlns:a16="http://schemas.microsoft.com/office/drawing/2014/main" id="{29C0786D-3364-E4FE-3E62-0628D3B60DA1}"/>
              </a:ext>
            </a:extLst>
          </p:cNvPr>
          <p:cNvSpPr>
            <a:spLocks noGrp="1"/>
          </p:cNvSpPr>
          <p:nvPr>
            <p:ph type="title" hasCustomPrompt="1"/>
          </p:nvPr>
        </p:nvSpPr>
        <p:spPr>
          <a:xfrm>
            <a:off x="838200" y="365126"/>
            <a:ext cx="10515600" cy="1201546"/>
          </a:xfrm>
        </p:spPr>
        <p:txBody>
          <a:bodyPr anchor="b" anchorCtr="0">
            <a:normAutofit/>
          </a:bodyPr>
          <a:lstStyle>
            <a:lvl1pPr>
              <a:defRPr sz="4400">
                <a:solidFill>
                  <a:schemeClr val="tx2"/>
                </a:solidFill>
              </a:defRPr>
            </a:lvl1pPr>
          </a:lstStyle>
          <a:p>
            <a:r>
              <a:rPr lang="en-US"/>
              <a:t>CLICK TO EDIT SLIDE HEADING</a:t>
            </a:r>
          </a:p>
        </p:txBody>
      </p:sp>
      <p:cxnSp>
        <p:nvCxnSpPr>
          <p:cNvPr id="9" name="Straight Connector 8">
            <a:extLst>
              <a:ext uri="{FF2B5EF4-FFF2-40B4-BE49-F238E27FC236}">
                <a16:creationId xmlns:a16="http://schemas.microsoft.com/office/drawing/2014/main" id="{E533B447-7AD8-59B1-5B23-6C61186716BF}"/>
              </a:ext>
            </a:extLst>
          </p:cNvPr>
          <p:cNvCxnSpPr>
            <a:cxnSpLocks/>
          </p:cNvCxnSpPr>
          <p:nvPr userDrawn="1"/>
        </p:nvCxnSpPr>
        <p:spPr>
          <a:xfrm>
            <a:off x="0" y="1676400"/>
            <a:ext cx="84399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891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838200" y="365126"/>
            <a:ext cx="10515600" cy="1201546"/>
          </a:xfrm>
        </p:spPr>
        <p:txBody>
          <a:bodyPr anchor="b" anchorCtr="0">
            <a:normAutofit/>
          </a:bodyPr>
          <a:lstStyle>
            <a:lvl1pPr>
              <a:defRPr sz="4400">
                <a:solidFill>
                  <a:schemeClr val="tx2"/>
                </a:solidFill>
              </a:defRPr>
            </a:lvl1pPr>
          </a:lstStyle>
          <a:p>
            <a:r>
              <a:rPr lang="en-US"/>
              <a:t>CLICK TO EDIT SLIDE HEADING</a:t>
            </a:r>
          </a:p>
        </p:txBody>
      </p:sp>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cxnSp>
        <p:nvCxnSpPr>
          <p:cNvPr id="8" name="Straight Connector 7">
            <a:extLst>
              <a:ext uri="{FF2B5EF4-FFF2-40B4-BE49-F238E27FC236}">
                <a16:creationId xmlns:a16="http://schemas.microsoft.com/office/drawing/2014/main" id="{CF8B44D6-46A6-8833-E62B-C94F3133C6CB}"/>
              </a:ext>
            </a:extLst>
          </p:cNvPr>
          <p:cNvCxnSpPr>
            <a:cxnSpLocks/>
          </p:cNvCxnSpPr>
          <p:nvPr userDrawn="1"/>
        </p:nvCxnSpPr>
        <p:spPr>
          <a:xfrm>
            <a:off x="0" y="1676400"/>
            <a:ext cx="84399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154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Opening Slide with Logo +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F3C0D-EEA7-E820-4BA0-628DD4D872AC}"/>
              </a:ext>
            </a:extLst>
          </p:cNvPr>
          <p:cNvSpPr>
            <a:spLocks noGrp="1" noRot="1" noMove="1" noResize="1" noEditPoints="1" noAdjustHandles="1" noChangeArrowheads="1" noChangeShapeType="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D8904-5EF5-F285-679F-AB6F91243E9B}"/>
              </a:ext>
            </a:extLst>
          </p:cNvPr>
          <p:cNvSpPr>
            <a:spLocks noGrp="1"/>
          </p:cNvSpPr>
          <p:nvPr>
            <p:ph type="ctrTitle" hasCustomPrompt="1"/>
          </p:nvPr>
        </p:nvSpPr>
        <p:spPr>
          <a:xfrm>
            <a:off x="379844" y="3568568"/>
            <a:ext cx="6826254" cy="823388"/>
          </a:xfrm>
        </p:spPr>
        <p:txBody>
          <a:bodyPr anchor="t" anchorCtr="0">
            <a:normAutofit/>
          </a:bodyPr>
          <a:lstStyle>
            <a:lvl1pPr algn="l">
              <a:defRPr sz="4800">
                <a:solidFill>
                  <a:schemeClr val="bg1"/>
                </a:solidFill>
              </a:defRPr>
            </a:lvl1pPr>
          </a:lstStyle>
          <a:p>
            <a:r>
              <a:rPr lang="en-US"/>
              <a:t>DECK title</a:t>
            </a:r>
          </a:p>
        </p:txBody>
      </p:sp>
      <p:sp>
        <p:nvSpPr>
          <p:cNvPr id="3" name="Subtitle 2">
            <a:extLst>
              <a:ext uri="{FF2B5EF4-FFF2-40B4-BE49-F238E27FC236}">
                <a16:creationId xmlns:a16="http://schemas.microsoft.com/office/drawing/2014/main" id="{B58A43D9-BE80-A191-813F-E4EBA8A808B7}"/>
              </a:ext>
            </a:extLst>
          </p:cNvPr>
          <p:cNvSpPr>
            <a:spLocks noGrp="1"/>
          </p:cNvSpPr>
          <p:nvPr>
            <p:ph type="subTitle" idx="1" hasCustomPrompt="1"/>
          </p:nvPr>
        </p:nvSpPr>
        <p:spPr>
          <a:xfrm>
            <a:off x="379844" y="4496602"/>
            <a:ext cx="682625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a:extLst>
              <a:ext uri="{FF2B5EF4-FFF2-40B4-BE49-F238E27FC236}">
                <a16:creationId xmlns:a16="http://schemas.microsoft.com/office/drawing/2014/main" id="{CBEA63FB-D1D0-C4D1-DEBC-617691C0EA59}"/>
              </a:ext>
            </a:extLst>
          </p:cNvPr>
          <p:cNvSpPr>
            <a:spLocks noGrp="1"/>
          </p:cNvSpPr>
          <p:nvPr>
            <p:ph type="dt" sz="half" idx="10"/>
          </p:nvPr>
        </p:nvSpPr>
        <p:spPr>
          <a:xfrm>
            <a:off x="379844" y="6322619"/>
            <a:ext cx="2743200" cy="365125"/>
          </a:xfrm>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D3185B1A-D467-1F07-4F7F-6D87BEC35A65}"/>
              </a:ext>
            </a:extLst>
          </p:cNvPr>
          <p:cNvSpPr>
            <a:spLocks noGrp="1"/>
          </p:cNvSpPr>
          <p:nvPr>
            <p:ph type="ftr" sz="quarter" idx="11"/>
          </p:nvPr>
        </p:nvSpPr>
        <p:spPr>
          <a:xfrm>
            <a:off x="3258589" y="6322618"/>
            <a:ext cx="3947508" cy="365125"/>
          </a:xfrm>
        </p:spPr>
        <p:txBody>
          <a:bodyPr/>
          <a:lstStyle>
            <a:lvl1pPr algn="l">
              <a:defRPr/>
            </a:lvl1pPr>
          </a:lstStyle>
          <a:p>
            <a:endParaRPr lang="en-US"/>
          </a:p>
        </p:txBody>
      </p:sp>
      <p:pic>
        <p:nvPicPr>
          <p:cNvPr id="11" name="Picture 10" descr="Icon&#10;&#10;Description automatically generated">
            <a:extLst>
              <a:ext uri="{FF2B5EF4-FFF2-40B4-BE49-F238E27FC236}">
                <a16:creationId xmlns:a16="http://schemas.microsoft.com/office/drawing/2014/main" id="{D9A7227A-A62F-2240-D697-090BE8C58696}"/>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r="27871" b="23634"/>
          <a:stretch/>
        </p:blipFill>
        <p:spPr>
          <a:xfrm>
            <a:off x="4491613" y="1341420"/>
            <a:ext cx="7700387" cy="5516580"/>
          </a:xfrm>
          <a:prstGeom prst="rect">
            <a:avLst/>
          </a:prstGeom>
        </p:spPr>
      </p:pic>
      <p:sp>
        <p:nvSpPr>
          <p:cNvPr id="12" name="Rectangle: Rounded Corners 11">
            <a:extLst>
              <a:ext uri="{FF2B5EF4-FFF2-40B4-BE49-F238E27FC236}">
                <a16:creationId xmlns:a16="http://schemas.microsoft.com/office/drawing/2014/main" id="{47CD726C-1E08-814F-5C06-6139D18519F7}"/>
              </a:ext>
            </a:extLst>
          </p:cNvPr>
          <p:cNvSpPr>
            <a:spLocks noGrp="1" noRot="1" noMove="1" noResize="1" noEditPoints="1" noAdjustHandles="1" noChangeArrowheads="1" noChangeShapeType="1"/>
          </p:cNvSpPr>
          <p:nvPr userDrawn="1"/>
        </p:nvSpPr>
        <p:spPr>
          <a:xfrm>
            <a:off x="-333829" y="870857"/>
            <a:ext cx="7539926" cy="2558144"/>
          </a:xfrm>
          <a:prstGeom prst="roundRect">
            <a:avLst>
              <a:gd name="adj" fmla="val 11842"/>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560CAE-B2E1-448E-3C09-930C11A409CD}"/>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79844" y="1249323"/>
            <a:ext cx="6257720" cy="1801212"/>
          </a:xfrm>
          <a:prstGeom prst="rect">
            <a:avLst/>
          </a:prstGeom>
        </p:spPr>
      </p:pic>
    </p:spTree>
    <p:extLst>
      <p:ext uri="{BB962C8B-B14F-4D97-AF65-F5344CB8AC3E}">
        <p14:creationId xmlns:p14="http://schemas.microsoft.com/office/powerpoint/2010/main" val="209542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without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038E1F-1B64-332A-90BB-868E186CCEEB}"/>
              </a:ext>
            </a:extLst>
          </p:cNvPr>
          <p:cNvSpPr>
            <a:spLocks noGrp="1" noRot="1" noMove="1" noResize="1" noEditPoints="1" noAdjustHandles="1" noChangeArrowheads="1" noChangeShapeType="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836A59BB-63A5-7020-3C8E-7568786C178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C2B9B25A-725F-0DEE-4188-5FD4295DCDA6}"/>
              </a:ext>
            </a:extLst>
          </p:cNvPr>
          <p:cNvSpPr>
            <a:spLocks noGrp="1"/>
          </p:cNvSpPr>
          <p:nvPr>
            <p:ph type="ftr" sz="quarter" idx="11"/>
          </p:nvPr>
        </p:nvSpPr>
        <p:spPr/>
        <p:txBody>
          <a:bodyPr/>
          <a:lstStyle/>
          <a:p>
            <a:endParaRPr lang="en-US"/>
          </a:p>
        </p:txBody>
      </p:sp>
      <p:pic>
        <p:nvPicPr>
          <p:cNvPr id="7" name="Picture 6" descr="Icon&#10;&#10;Description automatically generated">
            <a:extLst>
              <a:ext uri="{FF2B5EF4-FFF2-40B4-BE49-F238E27FC236}">
                <a16:creationId xmlns:a16="http://schemas.microsoft.com/office/drawing/2014/main" id="{5C7866A7-E541-0790-0126-2208163EEB4D}"/>
              </a:ext>
            </a:extLst>
          </p:cNvPr>
          <p:cNvPicPr>
            <a:picLocks noGrp="1" noRot="1" noChangeAspect="1" noMove="1" noResize="1" noEditPoints="1" noAdjustHandles="1" noChangeArrowheads="1" noChangeShapeType="1" noCrop="1"/>
          </p:cNvPicPr>
          <p:nvPr userDrawn="1"/>
        </p:nvPicPr>
        <p:blipFill rotWithShape="1">
          <a:blip r:embed="rId2">
            <a:alphaModFix amt="15000"/>
            <a:extLst>
              <a:ext uri="{28A0092B-C50C-407E-A947-70E740481C1C}">
                <a14:useLocalDpi xmlns:a14="http://schemas.microsoft.com/office/drawing/2010/main" val="0"/>
              </a:ext>
            </a:extLst>
          </a:blip>
          <a:srcRect r="27871" b="23634"/>
          <a:stretch/>
        </p:blipFill>
        <p:spPr>
          <a:xfrm>
            <a:off x="4491613" y="1341420"/>
            <a:ext cx="7700387" cy="5516580"/>
          </a:xfrm>
          <a:prstGeom prst="rect">
            <a:avLst/>
          </a:prstGeom>
        </p:spPr>
      </p:pic>
      <p:sp>
        <p:nvSpPr>
          <p:cNvPr id="6" name="Slide Number Placeholder 5">
            <a:extLst>
              <a:ext uri="{FF2B5EF4-FFF2-40B4-BE49-F238E27FC236}">
                <a16:creationId xmlns:a16="http://schemas.microsoft.com/office/drawing/2014/main" id="{2B816BC7-2BFA-3F05-C5DD-8E4C83252EF9}"/>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2" name="Title 1">
            <a:extLst>
              <a:ext uri="{FF2B5EF4-FFF2-40B4-BE49-F238E27FC236}">
                <a16:creationId xmlns:a16="http://schemas.microsoft.com/office/drawing/2014/main" id="{BFCC6FEB-E17C-CDC2-8A14-DA1915F10999}"/>
              </a:ext>
            </a:extLst>
          </p:cNvPr>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a:t>Click to edit PRESENTATION TITLE</a:t>
            </a:r>
          </a:p>
        </p:txBody>
      </p:sp>
      <p:sp>
        <p:nvSpPr>
          <p:cNvPr id="3" name="Text Placeholder 2">
            <a:extLst>
              <a:ext uri="{FF2B5EF4-FFF2-40B4-BE49-F238E27FC236}">
                <a16:creationId xmlns:a16="http://schemas.microsoft.com/office/drawing/2014/main" id="{BCB89175-DB1A-1AA8-6610-FC500588E18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presentation subtitle</a:t>
            </a:r>
          </a:p>
        </p:txBody>
      </p:sp>
    </p:spTree>
    <p:extLst>
      <p:ext uri="{BB962C8B-B14F-4D97-AF65-F5344CB8AC3E}">
        <p14:creationId xmlns:p14="http://schemas.microsoft.com/office/powerpoint/2010/main" val="296866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F3C0D-EEA7-E820-4BA0-628DD4D872AC}"/>
              </a:ext>
            </a:extLst>
          </p:cNvPr>
          <p:cNvSpPr>
            <a:spLocks noGrp="1" noRot="1" noMove="1" noResize="1" noEditPoints="1" noAdjustHandles="1" noChangeArrowheads="1" noChangeShapeType="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BEA63FB-D1D0-C4D1-DEBC-617691C0EA59}"/>
              </a:ext>
            </a:extLst>
          </p:cNvPr>
          <p:cNvSpPr>
            <a:spLocks noGrp="1"/>
          </p:cNvSpPr>
          <p:nvPr>
            <p:ph type="dt" sz="half" idx="10"/>
          </p:nvPr>
        </p:nvSpPr>
        <p:spPr>
          <a:xfrm>
            <a:off x="379844" y="6322619"/>
            <a:ext cx="2743200" cy="365125"/>
          </a:xfrm>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D3185B1A-D467-1F07-4F7F-6D87BEC35A65}"/>
              </a:ext>
            </a:extLst>
          </p:cNvPr>
          <p:cNvSpPr>
            <a:spLocks noGrp="1"/>
          </p:cNvSpPr>
          <p:nvPr>
            <p:ph type="ftr" sz="quarter" idx="11"/>
          </p:nvPr>
        </p:nvSpPr>
        <p:spPr>
          <a:xfrm>
            <a:off x="3258589" y="6322618"/>
            <a:ext cx="3947508" cy="365125"/>
          </a:xfrm>
        </p:spPr>
        <p:txBody>
          <a:bodyPr/>
          <a:lstStyle>
            <a:lvl1pPr algn="l">
              <a:defRPr/>
            </a:lvl1pPr>
          </a:lstStyle>
          <a:p>
            <a:endParaRPr lang="en-US"/>
          </a:p>
        </p:txBody>
      </p:sp>
      <p:pic>
        <p:nvPicPr>
          <p:cNvPr id="11" name="Picture 10" descr="Icon&#10;&#10;Description automatically generated">
            <a:extLst>
              <a:ext uri="{FF2B5EF4-FFF2-40B4-BE49-F238E27FC236}">
                <a16:creationId xmlns:a16="http://schemas.microsoft.com/office/drawing/2014/main" id="{D9A7227A-A62F-2240-D697-090BE8C58696}"/>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r="27871" b="23634"/>
          <a:stretch/>
        </p:blipFill>
        <p:spPr>
          <a:xfrm>
            <a:off x="4491613" y="1341420"/>
            <a:ext cx="7700387" cy="5516580"/>
          </a:xfrm>
          <a:prstGeom prst="rect">
            <a:avLst/>
          </a:prstGeom>
        </p:spPr>
      </p:pic>
      <p:sp>
        <p:nvSpPr>
          <p:cNvPr id="6" name="Rectangle 5">
            <a:extLst>
              <a:ext uri="{FF2B5EF4-FFF2-40B4-BE49-F238E27FC236}">
                <a16:creationId xmlns:a16="http://schemas.microsoft.com/office/drawing/2014/main" id="{3C054375-FB91-2A86-5CAA-E35B16BE3490}"/>
              </a:ext>
            </a:extLst>
          </p:cNvPr>
          <p:cNvSpPr>
            <a:spLocks noGrp="1" noRot="1" noMove="1" noResize="1" noEditPoints="1" noAdjustHandles="1" noChangeArrowheads="1" noChangeShapeType="1"/>
          </p:cNvSpPr>
          <p:nvPr userDrawn="1"/>
        </p:nvSpPr>
        <p:spPr>
          <a:xfrm>
            <a:off x="0" y="0"/>
            <a:ext cx="12192000" cy="328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D8904-5EF5-F285-679F-AB6F91243E9B}"/>
              </a:ext>
            </a:extLst>
          </p:cNvPr>
          <p:cNvSpPr>
            <a:spLocks noGrp="1"/>
          </p:cNvSpPr>
          <p:nvPr>
            <p:ph type="ctrTitle" hasCustomPrompt="1"/>
          </p:nvPr>
        </p:nvSpPr>
        <p:spPr>
          <a:xfrm>
            <a:off x="461974" y="486538"/>
            <a:ext cx="6826254" cy="823388"/>
          </a:xfrm>
        </p:spPr>
        <p:txBody>
          <a:bodyPr anchor="t" anchorCtr="0">
            <a:normAutofit/>
          </a:bodyPr>
          <a:lstStyle>
            <a:lvl1pPr algn="l">
              <a:defRPr sz="4800">
                <a:solidFill>
                  <a:schemeClr val="tx2"/>
                </a:solidFill>
              </a:defRPr>
            </a:lvl1pPr>
          </a:lstStyle>
          <a:p>
            <a:r>
              <a:rPr lang="en-US"/>
              <a:t>SECTION TITLE</a:t>
            </a:r>
          </a:p>
        </p:txBody>
      </p:sp>
      <p:sp>
        <p:nvSpPr>
          <p:cNvPr id="3" name="Subtitle 2">
            <a:extLst>
              <a:ext uri="{FF2B5EF4-FFF2-40B4-BE49-F238E27FC236}">
                <a16:creationId xmlns:a16="http://schemas.microsoft.com/office/drawing/2014/main" id="{B58A43D9-BE80-A191-813F-E4EBA8A808B7}"/>
              </a:ext>
            </a:extLst>
          </p:cNvPr>
          <p:cNvSpPr>
            <a:spLocks noGrp="1"/>
          </p:cNvSpPr>
          <p:nvPr>
            <p:ph type="subTitle" idx="1" hasCustomPrompt="1"/>
          </p:nvPr>
        </p:nvSpPr>
        <p:spPr>
          <a:xfrm>
            <a:off x="461974" y="1414572"/>
            <a:ext cx="6826253"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subtitle</a:t>
            </a:r>
          </a:p>
        </p:txBody>
      </p:sp>
    </p:spTree>
    <p:extLst>
      <p:ext uri="{BB962C8B-B14F-4D97-AF65-F5344CB8AC3E}">
        <p14:creationId xmlns:p14="http://schemas.microsoft.com/office/powerpoint/2010/main" val="343809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838200" y="365126"/>
            <a:ext cx="10515600" cy="1201546"/>
          </a:xfrm>
        </p:spPr>
        <p:txBody>
          <a:bodyPr anchor="b" anchorCtr="0">
            <a:normAutofit/>
          </a:bodyPr>
          <a:lstStyle>
            <a:lvl1pPr>
              <a:defRPr sz="4400">
                <a:solidFill>
                  <a:schemeClr val="tx2"/>
                </a:solidFill>
              </a:defRPr>
            </a:lvl1pPr>
          </a:lstStyle>
          <a:p>
            <a:r>
              <a:rPr lang="en-US"/>
              <a:t>CLICK TO EDIT SLIDE HEADING</a:t>
            </a:r>
          </a:p>
        </p:txBody>
      </p:sp>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cxnSp>
        <p:nvCxnSpPr>
          <p:cNvPr id="8" name="Straight Connector 7">
            <a:extLst>
              <a:ext uri="{FF2B5EF4-FFF2-40B4-BE49-F238E27FC236}">
                <a16:creationId xmlns:a16="http://schemas.microsoft.com/office/drawing/2014/main" id="{CF8B44D6-46A6-8833-E62B-C94F3133C6CB}"/>
              </a:ext>
            </a:extLst>
          </p:cNvPr>
          <p:cNvCxnSpPr>
            <a:cxnSpLocks/>
          </p:cNvCxnSpPr>
          <p:nvPr userDrawn="1"/>
        </p:nvCxnSpPr>
        <p:spPr>
          <a:xfrm>
            <a:off x="0" y="1676400"/>
            <a:ext cx="84399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15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B96D6C-FF33-A10A-331A-CF7BF996BAEC}"/>
              </a:ext>
            </a:extLst>
          </p:cNvPr>
          <p:cNvSpPr>
            <a:spLocks noGrp="1"/>
          </p:cNvSpPr>
          <p:nvPr>
            <p:ph sz="half" idx="1" hasCustomPrompt="1"/>
          </p:nvPr>
        </p:nvSpPr>
        <p:spPr>
          <a:xfrm>
            <a:off x="838200" y="1825625"/>
            <a:ext cx="5181600" cy="4351338"/>
          </a:xfrm>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2CAC1-76B5-FCD7-A9E5-D48D944B1E65}"/>
              </a:ext>
            </a:extLst>
          </p:cNvPr>
          <p:cNvSpPr>
            <a:spLocks noGrp="1"/>
          </p:cNvSpPr>
          <p:nvPr>
            <p:ph sz="half" idx="2" hasCustomPrompt="1"/>
          </p:nvPr>
        </p:nvSpPr>
        <p:spPr>
          <a:xfrm>
            <a:off x="6172200" y="1825625"/>
            <a:ext cx="5181600" cy="4351338"/>
          </a:xfrm>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99D81B-19EA-A637-F96F-953FF5B2E2F0}"/>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6" name="Footer Placeholder 5">
            <a:extLst>
              <a:ext uri="{FF2B5EF4-FFF2-40B4-BE49-F238E27FC236}">
                <a16:creationId xmlns:a16="http://schemas.microsoft.com/office/drawing/2014/main" id="{A3D966EA-A915-0DD0-895C-1882AFB9B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10569-A931-6319-49AC-D01A5B66A06F}"/>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8" name="Title 1">
            <a:extLst>
              <a:ext uri="{FF2B5EF4-FFF2-40B4-BE49-F238E27FC236}">
                <a16:creationId xmlns:a16="http://schemas.microsoft.com/office/drawing/2014/main" id="{29C0786D-3364-E4FE-3E62-0628D3B60DA1}"/>
              </a:ext>
            </a:extLst>
          </p:cNvPr>
          <p:cNvSpPr>
            <a:spLocks noGrp="1"/>
          </p:cNvSpPr>
          <p:nvPr>
            <p:ph type="title" hasCustomPrompt="1"/>
          </p:nvPr>
        </p:nvSpPr>
        <p:spPr>
          <a:xfrm>
            <a:off x="838200" y="365126"/>
            <a:ext cx="10515600" cy="1201546"/>
          </a:xfrm>
        </p:spPr>
        <p:txBody>
          <a:bodyPr anchor="b" anchorCtr="0">
            <a:normAutofit/>
          </a:bodyPr>
          <a:lstStyle>
            <a:lvl1pPr>
              <a:defRPr sz="4400">
                <a:solidFill>
                  <a:schemeClr val="tx2"/>
                </a:solidFill>
              </a:defRPr>
            </a:lvl1pPr>
          </a:lstStyle>
          <a:p>
            <a:r>
              <a:rPr lang="en-US"/>
              <a:t>CLICK TO EDIT SLIDE HEADING</a:t>
            </a:r>
          </a:p>
        </p:txBody>
      </p:sp>
      <p:cxnSp>
        <p:nvCxnSpPr>
          <p:cNvPr id="9" name="Straight Connector 8">
            <a:extLst>
              <a:ext uri="{FF2B5EF4-FFF2-40B4-BE49-F238E27FC236}">
                <a16:creationId xmlns:a16="http://schemas.microsoft.com/office/drawing/2014/main" id="{E533B447-7AD8-59B1-5B23-6C61186716BF}"/>
              </a:ext>
            </a:extLst>
          </p:cNvPr>
          <p:cNvCxnSpPr>
            <a:cxnSpLocks/>
          </p:cNvCxnSpPr>
          <p:nvPr userDrawn="1"/>
        </p:nvCxnSpPr>
        <p:spPr>
          <a:xfrm>
            <a:off x="0" y="1676400"/>
            <a:ext cx="84399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89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DC7135-4E8B-27CD-0051-824C22DF0FC5}"/>
              </a:ext>
            </a:extLst>
          </p:cNvPr>
          <p:cNvSpPr/>
          <p:nvPr userDrawn="1"/>
        </p:nvSpPr>
        <p:spPr>
          <a:xfrm>
            <a:off x="0" y="0"/>
            <a:ext cx="4241800"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7EA8FE-7FAA-A454-EE40-38186DEBA8F3}"/>
              </a:ext>
            </a:extLst>
          </p:cNvPr>
          <p:cNvSpPr>
            <a:spLocks noGrp="1"/>
          </p:cNvSpPr>
          <p:nvPr>
            <p:ph idx="1" hasCustomPrompt="1"/>
          </p:nvPr>
        </p:nvSpPr>
        <p:spPr>
          <a:xfrm>
            <a:off x="4762498" y="481806"/>
            <a:ext cx="6591301" cy="5695157"/>
          </a:xfrm>
        </p:spPr>
        <p:txBody>
          <a:bodyPr/>
          <a:lstStyle>
            <a:lvl1pPr>
              <a:defRPr/>
            </a:lvl1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6D57-8814-556A-4E61-586990D4A758}"/>
              </a:ext>
            </a:extLst>
          </p:cNvPr>
          <p:cNvSpPr>
            <a:spLocks noGrp="1"/>
          </p:cNvSpPr>
          <p:nvPr>
            <p:ph type="dt" sz="half" idx="10"/>
          </p:nvPr>
        </p:nvSpPr>
        <p:spPr>
          <a:xfrm>
            <a:off x="520699" y="6341886"/>
            <a:ext cx="2743200" cy="365125"/>
          </a:xfrm>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1FE2869D-5D3A-5868-C0C1-333D94FE785C}"/>
              </a:ext>
            </a:extLst>
          </p:cNvPr>
          <p:cNvSpPr>
            <a:spLocks noGrp="1"/>
          </p:cNvSpPr>
          <p:nvPr>
            <p:ph type="ftr" sz="quarter" idx="11"/>
          </p:nvPr>
        </p:nvSpPr>
        <p:spPr>
          <a:xfrm>
            <a:off x="4762498" y="6356350"/>
            <a:ext cx="3390902" cy="365125"/>
          </a:xfrm>
        </p:spPr>
        <p:txBody>
          <a:bodyPr/>
          <a:lstStyle>
            <a:lvl1pPr algn="l">
              <a:defRPr/>
            </a:lvl1pPr>
          </a:lstStyle>
          <a:p>
            <a:endParaRPr lang="en-US"/>
          </a:p>
        </p:txBody>
      </p:sp>
      <p:pic>
        <p:nvPicPr>
          <p:cNvPr id="9" name="Picture 8" descr="Icon&#10;&#10;Description automatically generated">
            <a:extLst>
              <a:ext uri="{FF2B5EF4-FFF2-40B4-BE49-F238E27FC236}">
                <a16:creationId xmlns:a16="http://schemas.microsoft.com/office/drawing/2014/main" id="{4C75EBA5-C1DB-19D4-92FF-2481E90399E5}"/>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51442" r="6706" b="23877"/>
          <a:stretch/>
        </p:blipFill>
        <p:spPr>
          <a:xfrm>
            <a:off x="0" y="1637449"/>
            <a:ext cx="4241800" cy="5220552"/>
          </a:xfrm>
          <a:prstGeom prst="rect">
            <a:avLst/>
          </a:prstGeom>
        </p:spPr>
      </p:pic>
      <p:sp>
        <p:nvSpPr>
          <p:cNvPr id="6" name="Slide Number Placeholder 5">
            <a:extLst>
              <a:ext uri="{FF2B5EF4-FFF2-40B4-BE49-F238E27FC236}">
                <a16:creationId xmlns:a16="http://schemas.microsoft.com/office/drawing/2014/main" id="{D1BAE860-B802-B99E-842F-C30A92FFA0FF}"/>
              </a:ext>
            </a:extLst>
          </p:cNvPr>
          <p:cNvSpPr>
            <a:spLocks noGrp="1"/>
          </p:cNvSpPr>
          <p:nvPr>
            <p:ph type="sldNum" sz="quarter" idx="12"/>
          </p:nvPr>
        </p:nvSpPr>
        <p:spPr/>
        <p:txBody>
          <a:bodyPr/>
          <a:lstStyle/>
          <a:p>
            <a:fld id="{5B03D32D-F1BC-4E9C-97E1-36CFF5B22341}"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080EB1E9-94C7-5356-2EC2-ACD27B4DF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12809" y="6345393"/>
            <a:ext cx="632605" cy="428055"/>
          </a:xfrm>
          <a:prstGeom prst="rect">
            <a:avLst/>
          </a:prstGeom>
        </p:spPr>
      </p:pic>
      <p:sp>
        <p:nvSpPr>
          <p:cNvPr id="2" name="Title 1">
            <a:extLst>
              <a:ext uri="{FF2B5EF4-FFF2-40B4-BE49-F238E27FC236}">
                <a16:creationId xmlns:a16="http://schemas.microsoft.com/office/drawing/2014/main" id="{ABB8AAB8-6AF8-7089-6934-C6E3F9DC3DEE}"/>
              </a:ext>
            </a:extLst>
          </p:cNvPr>
          <p:cNvSpPr>
            <a:spLocks noGrp="1"/>
          </p:cNvSpPr>
          <p:nvPr>
            <p:ph type="title" hasCustomPrompt="1"/>
          </p:nvPr>
        </p:nvSpPr>
        <p:spPr>
          <a:xfrm>
            <a:off x="520699" y="481806"/>
            <a:ext cx="3396207" cy="5374738"/>
          </a:xfrm>
        </p:spPr>
        <p:txBody>
          <a:bodyPr anchor="t" anchorCtr="0">
            <a:noAutofit/>
          </a:bodyPr>
          <a:lstStyle>
            <a:lvl1pPr>
              <a:defRPr sz="3600" b="1">
                <a:solidFill>
                  <a:schemeClr val="bg1"/>
                </a:solidFill>
              </a:defRPr>
            </a:lvl1pPr>
          </a:lstStyle>
          <a:p>
            <a:r>
              <a:rPr lang="en-US"/>
              <a:t>CLICK TO EDIT SLIDE HEADING</a:t>
            </a:r>
          </a:p>
        </p:txBody>
      </p:sp>
    </p:spTree>
    <p:extLst>
      <p:ext uri="{BB962C8B-B14F-4D97-AF65-F5344CB8AC3E}">
        <p14:creationId xmlns:p14="http://schemas.microsoft.com/office/powerpoint/2010/main" val="5210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33AB-3907-2BD6-1B15-E04D8B387CEE}"/>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SLIDE HEADING</a:t>
            </a:r>
          </a:p>
        </p:txBody>
      </p:sp>
      <p:sp>
        <p:nvSpPr>
          <p:cNvPr id="3" name="Content Placeholder 2">
            <a:extLst>
              <a:ext uri="{FF2B5EF4-FFF2-40B4-BE49-F238E27FC236}">
                <a16:creationId xmlns:a16="http://schemas.microsoft.com/office/drawing/2014/main" id="{9C8678A1-3E51-259D-1669-400C22E6B85F}"/>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slide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1A071-7EF5-B511-39D9-62B763B9792F}"/>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slide subtitle</a:t>
            </a:r>
          </a:p>
        </p:txBody>
      </p:sp>
      <p:sp>
        <p:nvSpPr>
          <p:cNvPr id="5" name="Date Placeholder 4">
            <a:extLst>
              <a:ext uri="{FF2B5EF4-FFF2-40B4-BE49-F238E27FC236}">
                <a16:creationId xmlns:a16="http://schemas.microsoft.com/office/drawing/2014/main" id="{3E81A982-C9C0-F5AA-61A6-0460085E9CF5}"/>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6" name="Footer Placeholder 5">
            <a:extLst>
              <a:ext uri="{FF2B5EF4-FFF2-40B4-BE49-F238E27FC236}">
                <a16:creationId xmlns:a16="http://schemas.microsoft.com/office/drawing/2014/main" id="{BE396266-CFD3-4FC9-003F-53173B47A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FEF11-F143-42FA-CECB-281A644CB698}"/>
              </a:ext>
            </a:extLst>
          </p:cNvPr>
          <p:cNvSpPr>
            <a:spLocks noGrp="1"/>
          </p:cNvSpPr>
          <p:nvPr>
            <p:ph type="sldNum" sz="quarter" idx="12"/>
          </p:nvPr>
        </p:nvSpPr>
        <p:spPr/>
        <p:txBody>
          <a:bodyPr/>
          <a:lstStyle/>
          <a:p>
            <a:fld id="{5B03D32D-F1BC-4E9C-97E1-36CFF5B22341}" type="slidenum">
              <a:rPr lang="en-US" smtClean="0"/>
              <a:t>‹#›</a:t>
            </a:fld>
            <a:endParaRPr lang="en-US"/>
          </a:p>
        </p:txBody>
      </p:sp>
      <p:cxnSp>
        <p:nvCxnSpPr>
          <p:cNvPr id="8" name="Straight Connector 7">
            <a:extLst>
              <a:ext uri="{FF2B5EF4-FFF2-40B4-BE49-F238E27FC236}">
                <a16:creationId xmlns:a16="http://schemas.microsoft.com/office/drawing/2014/main" id="{D75AF877-8F12-9916-D198-A054217DDC6B}"/>
              </a:ext>
            </a:extLst>
          </p:cNvPr>
          <p:cNvCxnSpPr>
            <a:cxnSpLocks/>
          </p:cNvCxnSpPr>
          <p:nvPr userDrawn="1"/>
        </p:nvCxnSpPr>
        <p:spPr>
          <a:xfrm>
            <a:off x="0" y="2033016"/>
            <a:ext cx="477202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64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038E1F-1B64-332A-90BB-868E186CCEEB}"/>
              </a:ext>
            </a:extLst>
          </p:cNvPr>
          <p:cNvSpPr>
            <a:spLocks noGrp="1" noRot="1" noMove="1" noResize="1" noEditPoints="1" noAdjustHandles="1" noChangeArrowheads="1" noChangeShapeType="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836A59BB-63A5-7020-3C8E-7568786C1788}"/>
              </a:ext>
            </a:extLst>
          </p:cNvPr>
          <p:cNvSpPr>
            <a:spLocks noGrp="1"/>
          </p:cNvSpPr>
          <p:nvPr>
            <p:ph type="dt" sz="half" idx="10"/>
          </p:nvPr>
        </p:nvSpPr>
        <p:spPr/>
        <p:txBody>
          <a:body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C2B9B25A-725F-0DEE-4188-5FD4295DCDA6}"/>
              </a:ext>
            </a:extLst>
          </p:cNvPr>
          <p:cNvSpPr>
            <a:spLocks noGrp="1"/>
          </p:cNvSpPr>
          <p:nvPr>
            <p:ph type="ftr" sz="quarter" idx="11"/>
          </p:nvPr>
        </p:nvSpPr>
        <p:spPr/>
        <p:txBody>
          <a:bodyPr/>
          <a:lstStyle/>
          <a:p>
            <a:endParaRPr lang="en-US"/>
          </a:p>
        </p:txBody>
      </p:sp>
      <p:pic>
        <p:nvPicPr>
          <p:cNvPr id="7" name="Picture 6" descr="Icon&#10;&#10;Description automatically generated">
            <a:extLst>
              <a:ext uri="{FF2B5EF4-FFF2-40B4-BE49-F238E27FC236}">
                <a16:creationId xmlns:a16="http://schemas.microsoft.com/office/drawing/2014/main" id="{5C7866A7-E541-0790-0126-2208163EEB4D}"/>
              </a:ext>
            </a:extLst>
          </p:cNvPr>
          <p:cNvPicPr>
            <a:picLocks noGrp="1" noRot="1" noChangeAspect="1" noMove="1" noResize="1" noEditPoints="1" noAdjustHandles="1" noChangeArrowheads="1" noChangeShapeType="1" noCrop="1"/>
          </p:cNvPicPr>
          <p:nvPr userDrawn="1"/>
        </p:nvPicPr>
        <p:blipFill rotWithShape="1">
          <a:blip r:embed="rId2">
            <a:alphaModFix amt="15000"/>
            <a:extLst>
              <a:ext uri="{28A0092B-C50C-407E-A947-70E740481C1C}">
                <a14:useLocalDpi xmlns:a14="http://schemas.microsoft.com/office/drawing/2010/main" val="0"/>
              </a:ext>
            </a:extLst>
          </a:blip>
          <a:srcRect r="27871" b="23634"/>
          <a:stretch/>
        </p:blipFill>
        <p:spPr>
          <a:xfrm>
            <a:off x="4491613" y="1341420"/>
            <a:ext cx="7700387" cy="5516580"/>
          </a:xfrm>
          <a:prstGeom prst="rect">
            <a:avLst/>
          </a:prstGeom>
        </p:spPr>
      </p:pic>
      <p:sp>
        <p:nvSpPr>
          <p:cNvPr id="6" name="Slide Number Placeholder 5">
            <a:extLst>
              <a:ext uri="{FF2B5EF4-FFF2-40B4-BE49-F238E27FC236}">
                <a16:creationId xmlns:a16="http://schemas.microsoft.com/office/drawing/2014/main" id="{2B816BC7-2BFA-3F05-C5DD-8E4C83252EF9}"/>
              </a:ext>
            </a:extLst>
          </p:cNvPr>
          <p:cNvSpPr>
            <a:spLocks noGrp="1"/>
          </p:cNvSpPr>
          <p:nvPr>
            <p:ph type="sldNum" sz="quarter" idx="12"/>
          </p:nvPr>
        </p:nvSpPr>
        <p:spPr/>
        <p:txBody>
          <a:bodyPr/>
          <a:lstStyle/>
          <a:p>
            <a:fld id="{5B03D32D-F1BC-4E9C-97E1-36CFF5B22341}" type="slidenum">
              <a:rPr lang="en-US" smtClean="0"/>
              <a:t>‹#›</a:t>
            </a:fld>
            <a:endParaRPr lang="en-US"/>
          </a:p>
        </p:txBody>
      </p:sp>
      <p:sp>
        <p:nvSpPr>
          <p:cNvPr id="10" name="Text Placeholder 9">
            <a:extLst>
              <a:ext uri="{FF2B5EF4-FFF2-40B4-BE49-F238E27FC236}">
                <a16:creationId xmlns:a16="http://schemas.microsoft.com/office/drawing/2014/main" id="{350C5231-F3EE-D32C-FA7B-967D4650102E}"/>
              </a:ext>
            </a:extLst>
          </p:cNvPr>
          <p:cNvSpPr>
            <a:spLocks noGrp="1"/>
          </p:cNvSpPr>
          <p:nvPr>
            <p:ph type="body" sz="quarter" idx="13" hasCustomPrompt="1"/>
          </p:nvPr>
        </p:nvSpPr>
        <p:spPr>
          <a:xfrm>
            <a:off x="1496568" y="1375248"/>
            <a:ext cx="6257544" cy="3730625"/>
          </a:xfrm>
        </p:spPr>
        <p:txBody>
          <a:bodyPr/>
          <a:lstStyle>
            <a:lvl1pPr marL="0" indent="0">
              <a:buNone/>
              <a:defRPr>
                <a:solidFill>
                  <a:schemeClr val="bg1"/>
                </a:solidFill>
              </a:defRPr>
            </a:lvl1pPr>
          </a:lstStyle>
          <a:p>
            <a:pPr lvl="0"/>
            <a:r>
              <a:rPr lang="en-US"/>
              <a:t>Click to insert quote and attribution.</a:t>
            </a:r>
          </a:p>
        </p:txBody>
      </p:sp>
      <p:pic>
        <p:nvPicPr>
          <p:cNvPr id="13" name="Graphic 12" descr="Quotes with solid fill">
            <a:extLst>
              <a:ext uri="{FF2B5EF4-FFF2-40B4-BE49-F238E27FC236}">
                <a16:creationId xmlns:a16="http://schemas.microsoft.com/office/drawing/2014/main" id="{12737870-45EB-FD0D-D495-EE8F91A0D4C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848" y="279400"/>
            <a:ext cx="1741424" cy="1741424"/>
          </a:xfrm>
          <a:prstGeom prst="rect">
            <a:avLst/>
          </a:prstGeom>
        </p:spPr>
      </p:pic>
    </p:spTree>
    <p:extLst>
      <p:ext uri="{BB962C8B-B14F-4D97-AF65-F5344CB8AC3E}">
        <p14:creationId xmlns:p14="http://schemas.microsoft.com/office/powerpoint/2010/main" val="190818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DFBB8-3D84-6678-AEC9-5BF059E22E6C}"/>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2CBD9C5-8FDB-BD13-EC0D-3C9CE98C9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083A2-3D65-EDD4-5D91-A3A8F87E4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AEDABDA3-BAE4-CE2C-F813-B97F5CC9C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D1AB1B-A7F6-CA2F-EE66-414C68458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3A2B8F33-5A2D-3C74-612D-B1848A4BB7B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412809" y="6345393"/>
            <a:ext cx="632605" cy="428055"/>
          </a:xfrm>
          <a:prstGeom prst="rect">
            <a:avLst/>
          </a:prstGeom>
        </p:spPr>
      </p:pic>
    </p:spTree>
    <p:extLst>
      <p:ext uri="{BB962C8B-B14F-4D97-AF65-F5344CB8AC3E}">
        <p14:creationId xmlns:p14="http://schemas.microsoft.com/office/powerpoint/2010/main" val="278875469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84" r:id="rId4"/>
    <p:sldLayoutId id="2147483680" r:id="rId5"/>
    <p:sldLayoutId id="2147483685" r:id="rId6"/>
    <p:sldLayoutId id="2147483672" r:id="rId7"/>
    <p:sldLayoutId id="2147483668" r:id="rId8"/>
    <p:sldLayoutId id="2147483688" r:id="rId9"/>
    <p:sldLayoutId id="2147483689" r:id="rId10"/>
    <p:sldLayoutId id="2147483676" r:id="rId11"/>
    <p:sldLayoutId id="2147483677" r:id="rId12"/>
    <p:sldLayoutId id="2147483678" r:id="rId13"/>
    <p:sldLayoutId id="2147483679" r:id="rId14"/>
    <p:sldLayoutId id="2147483673" r:id="rId15"/>
    <p:sldLayoutId id="2147483674" r:id="rId16"/>
    <p:sldLayoutId id="2147483681" r:id="rId17"/>
    <p:sldLayoutId id="2147483682" r:id="rId18"/>
    <p:sldLayoutId id="2147483683" r:id="rId19"/>
    <p:sldLayoutId id="2147483687" r:id="rId20"/>
    <p:sldLayoutId id="2147483667" r:id="rId21"/>
    <p:sldLayoutId id="2147483686" r:id="rId22"/>
  </p:sldLayoutIdLst>
  <p:txStyles>
    <p:titleStyle>
      <a:lvl1pPr algn="l" defTabSz="914400" rtl="0" eaLnBrk="1" latinLnBrk="0" hangingPunct="1">
        <a:lnSpc>
          <a:spcPct val="90000"/>
        </a:lnSpc>
        <a:spcBef>
          <a:spcPct val="0"/>
        </a:spcBef>
        <a:buNone/>
        <a:defRPr sz="4000" b="1" i="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DFBB8-3D84-6678-AEC9-5BF059E22E6C}"/>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2CBD9C5-8FDB-BD13-EC0D-3C9CE98C9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083A2-3D65-EDD4-5D91-A3A8F87E4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4/17/2023</a:t>
            </a:fld>
            <a:endParaRPr lang="en-US"/>
          </a:p>
        </p:txBody>
      </p:sp>
      <p:sp>
        <p:nvSpPr>
          <p:cNvPr id="5" name="Footer Placeholder 4">
            <a:extLst>
              <a:ext uri="{FF2B5EF4-FFF2-40B4-BE49-F238E27FC236}">
                <a16:creationId xmlns:a16="http://schemas.microsoft.com/office/drawing/2014/main" id="{AEDABDA3-BAE4-CE2C-F813-B97F5CC9C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D1AB1B-A7F6-CA2F-EE66-414C68458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3A2B8F33-5A2D-3C74-612D-B1848A4BB7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12809" y="6345393"/>
            <a:ext cx="632605" cy="428055"/>
          </a:xfrm>
          <a:prstGeom prst="rect">
            <a:avLst/>
          </a:prstGeom>
        </p:spPr>
      </p:pic>
    </p:spTree>
    <p:extLst>
      <p:ext uri="{BB962C8B-B14F-4D97-AF65-F5344CB8AC3E}">
        <p14:creationId xmlns:p14="http://schemas.microsoft.com/office/powerpoint/2010/main" val="278875469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Lst>
  <p:txStyles>
    <p:titleStyle>
      <a:lvl1pPr algn="l" defTabSz="914400" rtl="0" eaLnBrk="1" latinLnBrk="0" hangingPunct="1">
        <a:lnSpc>
          <a:spcPct val="90000"/>
        </a:lnSpc>
        <a:spcBef>
          <a:spcPct val="0"/>
        </a:spcBef>
        <a:buNone/>
        <a:defRPr sz="4000" b="1" i="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hyperlink" Target="https://ilga.gov/commission/jcar/admincode/089/089001400D04030R.html" TargetMode="External"/><Relationship Id="rId2" Type="http://schemas.openxmlformats.org/officeDocument/2006/relationships/hyperlink" Target="https://www.cchpca.org/all-telehealth-policies/" TargetMode="External"/><Relationship Id="rId1" Type="http://schemas.openxmlformats.org/officeDocument/2006/relationships/slideLayout" Target="../slideLayouts/slideLayout8.xml"/><Relationship Id="rId5" Type="http://schemas.openxmlformats.org/officeDocument/2006/relationships/image" Target="../media/image16.tmp"/><Relationship Id="rId4" Type="http://schemas.openxmlformats.org/officeDocument/2006/relationships/hyperlink" Target="https://medicaid.ncdhhs.gov/1-h/op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medicaid.gov/medicaid/benefits/downloads/fy-2020-data.zip"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C3A2D-0AE7-050C-CABE-882BCCE71D53}"/>
              </a:ext>
            </a:extLst>
          </p:cNvPr>
          <p:cNvSpPr>
            <a:spLocks noGrp="1"/>
          </p:cNvSpPr>
          <p:nvPr>
            <p:ph type="ctrTitle"/>
          </p:nvPr>
        </p:nvSpPr>
        <p:spPr>
          <a:xfrm>
            <a:off x="377372" y="3733799"/>
            <a:ext cx="11814628" cy="968829"/>
          </a:xfrm>
        </p:spPr>
        <p:txBody>
          <a:bodyPr>
            <a:noAutofit/>
          </a:bodyPr>
          <a:lstStyle/>
          <a:p>
            <a:pPr algn="r"/>
            <a:r>
              <a:rPr lang="en-US" sz="3600" dirty="0"/>
              <a:t>Family Connects International Roundtables: Maternal and Infant Advocacy </a:t>
            </a:r>
            <a:r>
              <a:rPr lang="en-US" sz="3600"/>
              <a:t>and Policies</a:t>
            </a:r>
            <a:endParaRPr lang="en-US" sz="3600" dirty="0"/>
          </a:p>
        </p:txBody>
      </p:sp>
      <p:sp>
        <p:nvSpPr>
          <p:cNvPr id="5" name="Subtitle 4">
            <a:extLst>
              <a:ext uri="{FF2B5EF4-FFF2-40B4-BE49-F238E27FC236}">
                <a16:creationId xmlns:a16="http://schemas.microsoft.com/office/drawing/2014/main" id="{D17F2666-6632-4BE5-A1D0-CE03B69D08BD}"/>
              </a:ext>
            </a:extLst>
          </p:cNvPr>
          <p:cNvSpPr>
            <a:spLocks noGrp="1"/>
          </p:cNvSpPr>
          <p:nvPr>
            <p:ph type="subTitle" idx="1"/>
          </p:nvPr>
        </p:nvSpPr>
        <p:spPr>
          <a:xfrm>
            <a:off x="151244" y="5011174"/>
            <a:ext cx="6826253" cy="1344390"/>
          </a:xfrm>
        </p:spPr>
        <p:txBody>
          <a:bodyPr>
            <a:normAutofit/>
          </a:bodyPr>
          <a:lstStyle/>
          <a:p>
            <a:endParaRPr lang="en-US" sz="1800" dirty="0"/>
          </a:p>
          <a:p>
            <a:r>
              <a:rPr lang="en-US" sz="1800" dirty="0"/>
              <a:t>Presenters: Gretchen Hammer, Public Leadership Group</a:t>
            </a:r>
          </a:p>
          <a:p>
            <a:r>
              <a:rPr lang="en-US" sz="1800" dirty="0"/>
              <a:t>April 5, 2023</a:t>
            </a:r>
          </a:p>
        </p:txBody>
      </p:sp>
    </p:spTree>
    <p:extLst>
      <p:ext uri="{BB962C8B-B14F-4D97-AF65-F5344CB8AC3E}">
        <p14:creationId xmlns:p14="http://schemas.microsoft.com/office/powerpoint/2010/main" val="45824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4419D9-AFB2-3B93-4EED-D23662E17EBF}"/>
              </a:ext>
            </a:extLst>
          </p:cNvPr>
          <p:cNvSpPr>
            <a:spLocks noGrp="1"/>
          </p:cNvSpPr>
          <p:nvPr>
            <p:ph sz="half" idx="1"/>
          </p:nvPr>
        </p:nvSpPr>
        <p:spPr/>
        <p:txBody>
          <a:bodyPr>
            <a:normAutofit/>
          </a:bodyPr>
          <a:lstStyle/>
          <a:p>
            <a:r>
              <a:rPr lang="en-US" dirty="0">
                <a:solidFill>
                  <a:schemeClr val="accent1"/>
                </a:solidFill>
              </a:rPr>
              <a:t>Federal rules require states cover certain </a:t>
            </a:r>
            <a:r>
              <a:rPr lang="en-US" b="1" dirty="0">
                <a:solidFill>
                  <a:schemeClr val="accent1"/>
                </a:solidFill>
              </a:rPr>
              <a:t>mandatory services. </a:t>
            </a:r>
          </a:p>
          <a:p>
            <a:r>
              <a:rPr lang="en-US" dirty="0">
                <a:solidFill>
                  <a:schemeClr val="accent1"/>
                </a:solidFill>
              </a:rPr>
              <a:t>States have discretion to cover </a:t>
            </a:r>
            <a:r>
              <a:rPr lang="en-US" b="1" dirty="0">
                <a:solidFill>
                  <a:schemeClr val="accent1"/>
                </a:solidFill>
              </a:rPr>
              <a:t>additional services.</a:t>
            </a:r>
          </a:p>
          <a:p>
            <a:r>
              <a:rPr lang="en-US" dirty="0">
                <a:solidFill>
                  <a:schemeClr val="accent1"/>
                </a:solidFill>
              </a:rPr>
              <a:t>States can also request certain </a:t>
            </a:r>
            <a:r>
              <a:rPr lang="en-US" b="1" dirty="0">
                <a:solidFill>
                  <a:schemeClr val="accent1"/>
                </a:solidFill>
              </a:rPr>
              <a:t>waivers</a:t>
            </a:r>
            <a:r>
              <a:rPr lang="en-US" dirty="0">
                <a:solidFill>
                  <a:schemeClr val="accent1"/>
                </a:solidFill>
              </a:rPr>
              <a:t> to offer limited benefits, innovative services or services to support individuals with disabilities live in the community.</a:t>
            </a:r>
          </a:p>
          <a:p>
            <a:endParaRPr lang="en-US" dirty="0"/>
          </a:p>
        </p:txBody>
      </p:sp>
      <p:sp>
        <p:nvSpPr>
          <p:cNvPr id="4" name="Title 3">
            <a:extLst>
              <a:ext uri="{FF2B5EF4-FFF2-40B4-BE49-F238E27FC236}">
                <a16:creationId xmlns:a16="http://schemas.microsoft.com/office/drawing/2014/main" id="{93FA3AF9-E2D6-B155-1AA8-780114747259}"/>
              </a:ext>
            </a:extLst>
          </p:cNvPr>
          <p:cNvSpPr>
            <a:spLocks noGrp="1"/>
          </p:cNvSpPr>
          <p:nvPr>
            <p:ph type="title"/>
          </p:nvPr>
        </p:nvSpPr>
        <p:spPr/>
        <p:txBody>
          <a:bodyPr/>
          <a:lstStyle/>
          <a:p>
            <a:r>
              <a:rPr lang="en-US" dirty="0"/>
              <a:t>Benefits</a:t>
            </a:r>
          </a:p>
        </p:txBody>
      </p:sp>
      <p:pic>
        <p:nvPicPr>
          <p:cNvPr id="3" name="Content Placeholder 3">
            <a:extLst>
              <a:ext uri="{FF2B5EF4-FFF2-40B4-BE49-F238E27FC236}">
                <a16:creationId xmlns:a16="http://schemas.microsoft.com/office/drawing/2014/main" id="{AB24520E-112D-8194-1CA3-2D82CBF8D122}"/>
              </a:ext>
            </a:extLst>
          </p:cNvPr>
          <p:cNvPicPr>
            <a:picLocks noGrp="1" noChangeAspect="1"/>
          </p:cNvPicPr>
          <p:nvPr>
            <p:ph sz="half" idx="2"/>
          </p:nvPr>
        </p:nvPicPr>
        <p:blipFill>
          <a:blip r:embed="rId3"/>
          <a:stretch>
            <a:fillRect/>
          </a:stretch>
        </p:blipFill>
        <p:spPr>
          <a:xfrm>
            <a:off x="6738212" y="1825625"/>
            <a:ext cx="4153546" cy="3859078"/>
          </a:xfrm>
          <a:prstGeom prst="rect">
            <a:avLst/>
          </a:prstGeom>
        </p:spPr>
      </p:pic>
    </p:spTree>
    <p:extLst>
      <p:ext uri="{BB962C8B-B14F-4D97-AF65-F5344CB8AC3E}">
        <p14:creationId xmlns:p14="http://schemas.microsoft.com/office/powerpoint/2010/main" val="325832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D32FC0-1F74-3BA7-C7BC-D67E2145DD38}"/>
              </a:ext>
            </a:extLst>
          </p:cNvPr>
          <p:cNvSpPr>
            <a:spLocks noGrp="1"/>
          </p:cNvSpPr>
          <p:nvPr>
            <p:ph sz="half" idx="1"/>
          </p:nvPr>
        </p:nvSpPr>
        <p:spPr/>
        <p:txBody>
          <a:bodyPr>
            <a:normAutofit fontScale="92500"/>
          </a:bodyPr>
          <a:lstStyle/>
          <a:p>
            <a:pPr marL="0" indent="0">
              <a:buNone/>
            </a:pPr>
            <a:r>
              <a:rPr lang="en-US" b="1" dirty="0">
                <a:solidFill>
                  <a:schemeClr val="accent1"/>
                </a:solidFill>
              </a:rPr>
              <a:t>Nurse Home Visiting </a:t>
            </a:r>
          </a:p>
          <a:p>
            <a:r>
              <a:rPr lang="en-US" dirty="0">
                <a:solidFill>
                  <a:schemeClr val="accent1"/>
                </a:solidFill>
              </a:rPr>
              <a:t>Many states have enhanced prenatal and postpartum support services for “high-risk” pregnant people.</a:t>
            </a:r>
          </a:p>
          <a:p>
            <a:r>
              <a:rPr lang="en-US" dirty="0">
                <a:solidFill>
                  <a:schemeClr val="accent1"/>
                </a:solidFill>
              </a:rPr>
              <a:t>Some states have enhanced newborn support services for “high-risk” infants </a:t>
            </a:r>
          </a:p>
          <a:p>
            <a:r>
              <a:rPr lang="en-US" dirty="0">
                <a:solidFill>
                  <a:schemeClr val="accent1"/>
                </a:solidFill>
              </a:rPr>
              <a:t>Some states are using preventive services benefits</a:t>
            </a:r>
          </a:p>
          <a:p>
            <a:r>
              <a:rPr lang="en-US" dirty="0">
                <a:solidFill>
                  <a:schemeClr val="accent1"/>
                </a:solidFill>
              </a:rPr>
              <a:t>Some states have home health services for a post-acute event </a:t>
            </a:r>
          </a:p>
        </p:txBody>
      </p:sp>
      <p:sp>
        <p:nvSpPr>
          <p:cNvPr id="3" name="Content Placeholder 2">
            <a:extLst>
              <a:ext uri="{FF2B5EF4-FFF2-40B4-BE49-F238E27FC236}">
                <a16:creationId xmlns:a16="http://schemas.microsoft.com/office/drawing/2014/main" id="{2326928E-81A3-4146-044D-98C0E321316A}"/>
              </a:ext>
            </a:extLst>
          </p:cNvPr>
          <p:cNvSpPr>
            <a:spLocks noGrp="1"/>
          </p:cNvSpPr>
          <p:nvPr>
            <p:ph sz="half" idx="2"/>
          </p:nvPr>
        </p:nvSpPr>
        <p:spPr/>
        <p:txBody>
          <a:bodyPr>
            <a:normAutofit/>
          </a:bodyPr>
          <a:lstStyle/>
          <a:p>
            <a:pPr marL="0" indent="0">
              <a:buNone/>
            </a:pPr>
            <a:r>
              <a:rPr lang="en-US" b="1" dirty="0">
                <a:solidFill>
                  <a:schemeClr val="accent1"/>
                </a:solidFill>
              </a:rPr>
              <a:t>Community Alignment</a:t>
            </a:r>
          </a:p>
          <a:p>
            <a:r>
              <a:rPr lang="en-US" dirty="0">
                <a:solidFill>
                  <a:schemeClr val="accent1"/>
                </a:solidFill>
              </a:rPr>
              <a:t>Some states have Targeted Case Management as covered benefit for certain populations</a:t>
            </a:r>
          </a:p>
          <a:p>
            <a:r>
              <a:rPr lang="en-US" dirty="0">
                <a:solidFill>
                  <a:schemeClr val="accent1"/>
                </a:solidFill>
              </a:rPr>
              <a:t>States with Medicaid managed care have care coordination and/or case management requirements for their health plans – some specific to pregnancy and postpartum </a:t>
            </a:r>
          </a:p>
        </p:txBody>
      </p:sp>
      <p:sp>
        <p:nvSpPr>
          <p:cNvPr id="4" name="Title 3">
            <a:extLst>
              <a:ext uri="{FF2B5EF4-FFF2-40B4-BE49-F238E27FC236}">
                <a16:creationId xmlns:a16="http://schemas.microsoft.com/office/drawing/2014/main" id="{9335905F-A3A9-F046-B376-43A32E616EF8}"/>
              </a:ext>
            </a:extLst>
          </p:cNvPr>
          <p:cNvSpPr>
            <a:spLocks noGrp="1"/>
          </p:cNvSpPr>
          <p:nvPr>
            <p:ph type="title"/>
          </p:nvPr>
        </p:nvSpPr>
        <p:spPr/>
        <p:txBody>
          <a:bodyPr/>
          <a:lstStyle/>
          <a:p>
            <a:r>
              <a:rPr lang="en-US" dirty="0"/>
              <a:t>Family Connects Model</a:t>
            </a:r>
          </a:p>
        </p:txBody>
      </p:sp>
    </p:spTree>
    <p:extLst>
      <p:ext uri="{BB962C8B-B14F-4D97-AF65-F5344CB8AC3E}">
        <p14:creationId xmlns:p14="http://schemas.microsoft.com/office/powerpoint/2010/main" val="279190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0D0DF5-7E1A-EC89-BA07-CCAAA07AE81F}"/>
              </a:ext>
            </a:extLst>
          </p:cNvPr>
          <p:cNvSpPr>
            <a:spLocks noGrp="1"/>
          </p:cNvSpPr>
          <p:nvPr>
            <p:ph sz="half" idx="1"/>
          </p:nvPr>
        </p:nvSpPr>
        <p:spPr/>
        <p:txBody>
          <a:bodyPr>
            <a:normAutofit lnSpcReduction="10000"/>
          </a:bodyPr>
          <a:lstStyle/>
          <a:p>
            <a:pPr marL="0" indent="0">
              <a:buNone/>
            </a:pPr>
            <a:r>
              <a:rPr lang="en-US" b="1" dirty="0">
                <a:solidFill>
                  <a:schemeClr val="accent1"/>
                </a:solidFill>
              </a:rPr>
              <a:t>Providers</a:t>
            </a:r>
          </a:p>
          <a:p>
            <a:r>
              <a:rPr lang="en-US" dirty="0">
                <a:solidFill>
                  <a:schemeClr val="accent1"/>
                </a:solidFill>
              </a:rPr>
              <a:t>Most states do not directly enroll Nurses as providers</a:t>
            </a:r>
          </a:p>
          <a:p>
            <a:r>
              <a:rPr lang="en-US" dirty="0">
                <a:solidFill>
                  <a:schemeClr val="accent1"/>
                </a:solidFill>
              </a:rPr>
              <a:t>Many states limit home visiting providers to local health departments</a:t>
            </a:r>
          </a:p>
          <a:p>
            <a:r>
              <a:rPr lang="en-US" dirty="0">
                <a:solidFill>
                  <a:schemeClr val="accent1"/>
                </a:solidFill>
              </a:rPr>
              <a:t>Other providers can provide home visiting services – FQHCs, RHCs, stand alone physical health and behavioral health providers – if allowed in SPA or waiver</a:t>
            </a:r>
          </a:p>
        </p:txBody>
      </p:sp>
      <p:sp>
        <p:nvSpPr>
          <p:cNvPr id="3" name="Content Placeholder 2">
            <a:extLst>
              <a:ext uri="{FF2B5EF4-FFF2-40B4-BE49-F238E27FC236}">
                <a16:creationId xmlns:a16="http://schemas.microsoft.com/office/drawing/2014/main" id="{4ED5505D-9569-7E39-E0AF-818DB3971677}"/>
              </a:ext>
            </a:extLst>
          </p:cNvPr>
          <p:cNvSpPr>
            <a:spLocks noGrp="1"/>
          </p:cNvSpPr>
          <p:nvPr>
            <p:ph sz="half" idx="2"/>
          </p:nvPr>
        </p:nvSpPr>
        <p:spPr/>
        <p:txBody>
          <a:bodyPr>
            <a:normAutofit fontScale="92500"/>
          </a:bodyPr>
          <a:lstStyle/>
          <a:p>
            <a:pPr marL="0" indent="0">
              <a:buNone/>
            </a:pPr>
            <a:r>
              <a:rPr lang="en-US" b="1" dirty="0">
                <a:solidFill>
                  <a:schemeClr val="accent1"/>
                </a:solidFill>
              </a:rPr>
              <a:t>Delivery System </a:t>
            </a:r>
          </a:p>
          <a:p>
            <a:r>
              <a:rPr lang="en-US" dirty="0">
                <a:solidFill>
                  <a:schemeClr val="accent1"/>
                </a:solidFill>
              </a:rPr>
              <a:t>Many states provide home visiting services through a network of contracted providers </a:t>
            </a:r>
          </a:p>
          <a:p>
            <a:pPr lvl="1"/>
            <a:r>
              <a:rPr lang="en-US" dirty="0">
                <a:solidFill>
                  <a:schemeClr val="accent1"/>
                </a:solidFill>
              </a:rPr>
              <a:t>Local health departments – OR, NC</a:t>
            </a:r>
          </a:p>
          <a:p>
            <a:pPr lvl="1"/>
            <a:r>
              <a:rPr lang="en-US" dirty="0">
                <a:solidFill>
                  <a:schemeClr val="accent1"/>
                </a:solidFill>
              </a:rPr>
              <a:t>State defined agencies - FL</a:t>
            </a:r>
          </a:p>
          <a:p>
            <a:pPr lvl="1"/>
            <a:r>
              <a:rPr lang="en-US" dirty="0">
                <a:solidFill>
                  <a:schemeClr val="accent1"/>
                </a:solidFill>
              </a:rPr>
              <a:t>Diverse contracted community agencies – ME, CO, MI </a:t>
            </a:r>
          </a:p>
          <a:p>
            <a:r>
              <a:rPr lang="en-US" dirty="0">
                <a:solidFill>
                  <a:schemeClr val="accent1"/>
                </a:solidFill>
              </a:rPr>
              <a:t>Some programs are part of Medicaid managed care others don’t have managed care or are “carved out”</a:t>
            </a:r>
          </a:p>
        </p:txBody>
      </p:sp>
      <p:sp>
        <p:nvSpPr>
          <p:cNvPr id="4" name="Title 3">
            <a:extLst>
              <a:ext uri="{FF2B5EF4-FFF2-40B4-BE49-F238E27FC236}">
                <a16:creationId xmlns:a16="http://schemas.microsoft.com/office/drawing/2014/main" id="{939523B9-6D68-DA3C-8FEA-A1F203281B93}"/>
              </a:ext>
            </a:extLst>
          </p:cNvPr>
          <p:cNvSpPr>
            <a:spLocks noGrp="1"/>
          </p:cNvSpPr>
          <p:nvPr>
            <p:ph type="title"/>
          </p:nvPr>
        </p:nvSpPr>
        <p:spPr/>
        <p:txBody>
          <a:bodyPr/>
          <a:lstStyle/>
          <a:p>
            <a:r>
              <a:rPr lang="en-US" dirty="0"/>
              <a:t>Providers and Delivery System</a:t>
            </a:r>
          </a:p>
        </p:txBody>
      </p:sp>
    </p:spTree>
    <p:extLst>
      <p:ext uri="{BB962C8B-B14F-4D97-AF65-F5344CB8AC3E}">
        <p14:creationId xmlns:p14="http://schemas.microsoft.com/office/powerpoint/2010/main" val="330567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CF1441-5C30-5E2B-FBE5-608105F75565}"/>
              </a:ext>
            </a:extLst>
          </p:cNvPr>
          <p:cNvSpPr>
            <a:spLocks noGrp="1"/>
          </p:cNvSpPr>
          <p:nvPr>
            <p:ph type="title"/>
          </p:nvPr>
        </p:nvSpPr>
        <p:spPr>
          <a:xfrm>
            <a:off x="1288142" y="394154"/>
            <a:ext cx="10515600" cy="1201546"/>
          </a:xfrm>
        </p:spPr>
        <p:txBody>
          <a:bodyPr anchor="b">
            <a:normAutofit/>
          </a:bodyPr>
          <a:lstStyle/>
          <a:p>
            <a:r>
              <a:rPr lang="en-US" dirty="0"/>
              <a:t>Pre-Submitted Questions</a:t>
            </a:r>
          </a:p>
        </p:txBody>
      </p:sp>
      <p:pic>
        <p:nvPicPr>
          <p:cNvPr id="12" name="Graphic 11" descr="Customer review with solid fill">
            <a:extLst>
              <a:ext uri="{FF2B5EF4-FFF2-40B4-BE49-F238E27FC236}">
                <a16:creationId xmlns:a16="http://schemas.microsoft.com/office/drawing/2014/main" id="{4003D93D-EA4E-B9B8-0ECD-6DBC3C2C85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222944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366F3A-958B-DE6E-4075-B3FF9B6AC21D}"/>
              </a:ext>
            </a:extLst>
          </p:cNvPr>
          <p:cNvSpPr>
            <a:spLocks noGrp="1"/>
          </p:cNvSpPr>
          <p:nvPr>
            <p:ph type="title"/>
          </p:nvPr>
        </p:nvSpPr>
        <p:spPr>
          <a:xfrm>
            <a:off x="340666" y="457200"/>
            <a:ext cx="3932237" cy="1600200"/>
          </a:xfrm>
        </p:spPr>
        <p:txBody>
          <a:bodyPr/>
          <a:lstStyle/>
          <a:p>
            <a:r>
              <a:rPr lang="en-US" dirty="0"/>
              <a:t>Telehealth</a:t>
            </a:r>
          </a:p>
        </p:txBody>
      </p:sp>
      <p:sp>
        <p:nvSpPr>
          <p:cNvPr id="5" name="Content Placeholder 4">
            <a:extLst>
              <a:ext uri="{FF2B5EF4-FFF2-40B4-BE49-F238E27FC236}">
                <a16:creationId xmlns:a16="http://schemas.microsoft.com/office/drawing/2014/main" id="{3FEE414D-CB80-B229-0987-2D5772FFCB25}"/>
              </a:ext>
            </a:extLst>
          </p:cNvPr>
          <p:cNvSpPr>
            <a:spLocks noGrp="1"/>
          </p:cNvSpPr>
          <p:nvPr>
            <p:ph idx="1"/>
          </p:nvPr>
        </p:nvSpPr>
        <p:spPr>
          <a:xfrm>
            <a:off x="5679134" y="995363"/>
            <a:ext cx="6172200" cy="4873625"/>
          </a:xfrm>
        </p:spPr>
        <p:txBody>
          <a:bodyPr>
            <a:normAutofit lnSpcReduction="10000"/>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sz="1400" dirty="0">
                <a:hlinkClick r:id="rId2"/>
              </a:rPr>
              <a:t>Center for Connected Health Policy </a:t>
            </a:r>
            <a:r>
              <a:rPr lang="en-US" sz="1400" dirty="0"/>
              <a:t>- National Telehealth Policy Resource Center</a:t>
            </a:r>
          </a:p>
          <a:p>
            <a:endParaRPr lang="en-US" sz="1400" dirty="0"/>
          </a:p>
        </p:txBody>
      </p:sp>
      <p:sp>
        <p:nvSpPr>
          <p:cNvPr id="6" name="Text Placeholder 5">
            <a:extLst>
              <a:ext uri="{FF2B5EF4-FFF2-40B4-BE49-F238E27FC236}">
                <a16:creationId xmlns:a16="http://schemas.microsoft.com/office/drawing/2014/main" id="{AD94A695-B1C8-09F1-4A47-1C2835BA969F}"/>
              </a:ext>
            </a:extLst>
          </p:cNvPr>
          <p:cNvSpPr>
            <a:spLocks noGrp="1"/>
          </p:cNvSpPr>
          <p:nvPr>
            <p:ph type="body" sz="half" idx="2"/>
          </p:nvPr>
        </p:nvSpPr>
        <p:spPr>
          <a:xfrm>
            <a:off x="216976" y="2057400"/>
            <a:ext cx="5462158" cy="3811588"/>
          </a:xfrm>
        </p:spPr>
        <p:txBody>
          <a:bodyPr>
            <a:noAutofit/>
          </a:bodyPr>
          <a:lstStyle/>
          <a:p>
            <a:r>
              <a:rPr lang="en-US" sz="2400" b="1" dirty="0">
                <a:solidFill>
                  <a:schemeClr val="accent1"/>
                </a:solidFill>
              </a:rPr>
              <a:t>Question</a:t>
            </a:r>
            <a:r>
              <a:rPr lang="en-US" sz="2400" dirty="0">
                <a:solidFill>
                  <a:schemeClr val="accent1"/>
                </a:solidFill>
              </a:rPr>
              <a:t> – Are phone or telehealth visits an option for Medicaid reimbursement?</a:t>
            </a:r>
          </a:p>
          <a:p>
            <a:endParaRPr lang="en-US" sz="2400" dirty="0">
              <a:solidFill>
                <a:schemeClr val="accent1"/>
              </a:solidFill>
            </a:endParaRPr>
          </a:p>
          <a:p>
            <a:r>
              <a:rPr lang="en-US" sz="2400" b="1" dirty="0">
                <a:solidFill>
                  <a:schemeClr val="accent1"/>
                </a:solidFill>
              </a:rPr>
              <a:t>Answer</a:t>
            </a:r>
            <a:r>
              <a:rPr lang="en-US" sz="2400" dirty="0">
                <a:solidFill>
                  <a:schemeClr val="accent1"/>
                </a:solidFill>
              </a:rPr>
              <a:t> – Yes. Most states have codified their telehealth policies since the pandemic. </a:t>
            </a:r>
          </a:p>
          <a:p>
            <a:endParaRPr lang="en-US" sz="2400" dirty="0">
              <a:solidFill>
                <a:schemeClr val="accent1"/>
              </a:solidFill>
            </a:endParaRPr>
          </a:p>
          <a:p>
            <a:r>
              <a:rPr lang="en-US" sz="2400" dirty="0">
                <a:solidFill>
                  <a:schemeClr val="accent1"/>
                </a:solidFill>
                <a:hlinkClick r:id="rId3">
                  <a:extLst>
                    <a:ext uri="{A12FA001-AC4F-418D-AE19-62706E023703}">
                      <ahyp:hlinkClr xmlns:ahyp="http://schemas.microsoft.com/office/drawing/2018/hyperlinkcolor" val="tx"/>
                    </a:ext>
                  </a:extLst>
                </a:hlinkClick>
              </a:rPr>
              <a:t>Illinois</a:t>
            </a:r>
            <a:r>
              <a:rPr lang="en-US" sz="2400" dirty="0">
                <a:solidFill>
                  <a:schemeClr val="accent1"/>
                </a:solidFill>
              </a:rPr>
              <a:t> and </a:t>
            </a:r>
            <a:r>
              <a:rPr lang="en-US" sz="2400" dirty="0">
                <a:solidFill>
                  <a:schemeClr val="accent1"/>
                </a:solidFill>
                <a:hlinkClick r:id="rId4">
                  <a:extLst>
                    <a:ext uri="{A12FA001-AC4F-418D-AE19-62706E023703}">
                      <ahyp:hlinkClr xmlns:ahyp="http://schemas.microsoft.com/office/drawing/2018/hyperlinkcolor" val="tx"/>
                    </a:ext>
                  </a:extLst>
                </a:hlinkClick>
              </a:rPr>
              <a:t>North Carolina </a:t>
            </a:r>
            <a:r>
              <a:rPr lang="en-US" sz="2400" dirty="0">
                <a:solidFill>
                  <a:schemeClr val="accent1"/>
                </a:solidFill>
              </a:rPr>
              <a:t>– Medicaid pays for live video, remote patient monitoring and audio only. </a:t>
            </a:r>
          </a:p>
        </p:txBody>
      </p:sp>
      <p:pic>
        <p:nvPicPr>
          <p:cNvPr id="3" name="Picture 2" descr="Diagram&#10;&#10;Description automatically generated">
            <a:extLst>
              <a:ext uri="{FF2B5EF4-FFF2-40B4-BE49-F238E27FC236}">
                <a16:creationId xmlns:a16="http://schemas.microsoft.com/office/drawing/2014/main" id="{284550C0-976A-F2DD-31A4-13191D377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148621"/>
            <a:ext cx="4301651" cy="3788021"/>
          </a:xfrm>
          <a:prstGeom prst="rect">
            <a:avLst/>
          </a:prstGeom>
        </p:spPr>
      </p:pic>
    </p:spTree>
    <p:extLst>
      <p:ext uri="{BB962C8B-B14F-4D97-AF65-F5344CB8AC3E}">
        <p14:creationId xmlns:p14="http://schemas.microsoft.com/office/powerpoint/2010/main" val="242178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366F3A-958B-DE6E-4075-B3FF9B6AC21D}"/>
              </a:ext>
            </a:extLst>
          </p:cNvPr>
          <p:cNvSpPr>
            <a:spLocks noGrp="1"/>
          </p:cNvSpPr>
          <p:nvPr>
            <p:ph type="title"/>
          </p:nvPr>
        </p:nvSpPr>
        <p:spPr>
          <a:xfrm>
            <a:off x="409709" y="457200"/>
            <a:ext cx="3932237" cy="1600200"/>
          </a:xfrm>
        </p:spPr>
        <p:txBody>
          <a:bodyPr/>
          <a:lstStyle/>
          <a:p>
            <a:r>
              <a:rPr lang="en-US" dirty="0"/>
              <a:t>Private Insurance</a:t>
            </a:r>
          </a:p>
        </p:txBody>
      </p:sp>
      <p:sp>
        <p:nvSpPr>
          <p:cNvPr id="5" name="Content Placeholder 4">
            <a:extLst>
              <a:ext uri="{FF2B5EF4-FFF2-40B4-BE49-F238E27FC236}">
                <a16:creationId xmlns:a16="http://schemas.microsoft.com/office/drawing/2014/main" id="{3FEE414D-CB80-B229-0987-2D5772FFCB25}"/>
              </a:ext>
            </a:extLst>
          </p:cNvPr>
          <p:cNvSpPr>
            <a:spLocks noGrp="1"/>
          </p:cNvSpPr>
          <p:nvPr>
            <p:ph idx="1"/>
          </p:nvPr>
        </p:nvSpPr>
        <p:spPr>
          <a:xfrm>
            <a:off x="5183188" y="987425"/>
            <a:ext cx="6172200" cy="5583856"/>
          </a:xfrm>
        </p:spPr>
        <p:txBody>
          <a:bodyPr>
            <a:normAutofit/>
          </a:bodyPr>
          <a:lstStyle/>
          <a:p>
            <a:endParaRPr lang="en-US" sz="2400" dirty="0">
              <a:solidFill>
                <a:schemeClr val="accent1"/>
              </a:solidFill>
            </a:endParaRPr>
          </a:p>
          <a:p>
            <a:r>
              <a:rPr lang="en-US" sz="2400" dirty="0">
                <a:solidFill>
                  <a:schemeClr val="accent1"/>
                </a:solidFill>
              </a:rPr>
              <a:t>Some states have required some </a:t>
            </a:r>
            <a:r>
              <a:rPr lang="en-US" sz="2400" u="sng" dirty="0">
                <a:solidFill>
                  <a:schemeClr val="accent1"/>
                </a:solidFill>
              </a:rPr>
              <a:t>state regulated </a:t>
            </a:r>
            <a:r>
              <a:rPr lang="en-US" sz="2400" dirty="0">
                <a:solidFill>
                  <a:schemeClr val="accent1"/>
                </a:solidFill>
              </a:rPr>
              <a:t>private health insurance carriers to cover Family Connects – OR and NJ. </a:t>
            </a:r>
          </a:p>
          <a:p>
            <a:endParaRPr lang="en-US" sz="2400" dirty="0">
              <a:solidFill>
                <a:schemeClr val="accent1"/>
              </a:solidFill>
            </a:endParaRPr>
          </a:p>
          <a:p>
            <a:r>
              <a:rPr lang="en-US" sz="2400" dirty="0">
                <a:solidFill>
                  <a:schemeClr val="accent1"/>
                </a:solidFill>
              </a:rPr>
              <a:t>To bill private health insurance Family Connects providers would need to ensure: </a:t>
            </a:r>
          </a:p>
          <a:p>
            <a:pPr lvl="1">
              <a:buFontTx/>
              <a:buChar char="-"/>
            </a:pPr>
            <a:r>
              <a:rPr lang="en-US" sz="2400" dirty="0">
                <a:solidFill>
                  <a:schemeClr val="accent1"/>
                </a:solidFill>
              </a:rPr>
              <a:t>The family is enrolled in coverage.</a:t>
            </a:r>
          </a:p>
          <a:p>
            <a:pPr lvl="1">
              <a:buFontTx/>
              <a:buChar char="-"/>
            </a:pPr>
            <a:r>
              <a:rPr lang="en-US" sz="2400" dirty="0">
                <a:solidFill>
                  <a:schemeClr val="accent1"/>
                </a:solidFill>
              </a:rPr>
              <a:t>The benefit is offered. </a:t>
            </a:r>
          </a:p>
          <a:p>
            <a:pPr lvl="1">
              <a:buFontTx/>
              <a:buChar char="-"/>
            </a:pPr>
            <a:r>
              <a:rPr lang="en-US" sz="2400" dirty="0">
                <a:solidFill>
                  <a:schemeClr val="accent1"/>
                </a:solidFill>
              </a:rPr>
              <a:t>The provider is a credentialed and contracted provider. </a:t>
            </a:r>
          </a:p>
          <a:p>
            <a:pPr>
              <a:buFontTx/>
              <a:buChar char="-"/>
            </a:pPr>
            <a:endParaRPr lang="en-US" dirty="0"/>
          </a:p>
        </p:txBody>
      </p:sp>
      <p:sp>
        <p:nvSpPr>
          <p:cNvPr id="6" name="Text Placeholder 5">
            <a:extLst>
              <a:ext uri="{FF2B5EF4-FFF2-40B4-BE49-F238E27FC236}">
                <a16:creationId xmlns:a16="http://schemas.microsoft.com/office/drawing/2014/main" id="{AD94A695-B1C8-09F1-4A47-1C2835BA969F}"/>
              </a:ext>
            </a:extLst>
          </p:cNvPr>
          <p:cNvSpPr>
            <a:spLocks noGrp="1"/>
          </p:cNvSpPr>
          <p:nvPr>
            <p:ph type="body" sz="half" idx="2"/>
          </p:nvPr>
        </p:nvSpPr>
        <p:spPr>
          <a:xfrm>
            <a:off x="285723" y="2057400"/>
            <a:ext cx="4897465" cy="3811588"/>
          </a:xfrm>
        </p:spPr>
        <p:txBody>
          <a:bodyPr>
            <a:noAutofit/>
          </a:bodyPr>
          <a:lstStyle/>
          <a:p>
            <a:r>
              <a:rPr lang="en-US" sz="2400" b="1" dirty="0">
                <a:solidFill>
                  <a:schemeClr val="accent1"/>
                </a:solidFill>
              </a:rPr>
              <a:t>Question</a:t>
            </a:r>
            <a:r>
              <a:rPr lang="en-US" sz="2400" dirty="0">
                <a:solidFill>
                  <a:schemeClr val="accent1"/>
                </a:solidFill>
              </a:rPr>
              <a:t> – Can we bill private health insurance for providing Family Connects services. </a:t>
            </a:r>
          </a:p>
          <a:p>
            <a:endParaRPr lang="en-US" sz="2400" dirty="0">
              <a:solidFill>
                <a:schemeClr val="accent1"/>
              </a:solidFill>
            </a:endParaRPr>
          </a:p>
          <a:p>
            <a:r>
              <a:rPr lang="en-US" sz="2400" b="1" dirty="0">
                <a:solidFill>
                  <a:schemeClr val="accent1"/>
                </a:solidFill>
              </a:rPr>
              <a:t>Answer</a:t>
            </a:r>
            <a:r>
              <a:rPr lang="en-US" sz="2400" dirty="0">
                <a:solidFill>
                  <a:schemeClr val="accent1"/>
                </a:solidFill>
              </a:rPr>
              <a:t> – Unlikely. Most private health insurance plans do not cover postpartum or newborn nurse home visiting nor care coordination/case management. </a:t>
            </a:r>
          </a:p>
        </p:txBody>
      </p:sp>
    </p:spTree>
    <p:extLst>
      <p:ext uri="{BB962C8B-B14F-4D97-AF65-F5344CB8AC3E}">
        <p14:creationId xmlns:p14="http://schemas.microsoft.com/office/powerpoint/2010/main" val="231345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73E4-2DBB-0A2A-74DD-F603CA14C1A7}"/>
              </a:ext>
            </a:extLst>
          </p:cNvPr>
          <p:cNvSpPr>
            <a:spLocks noGrp="1"/>
          </p:cNvSpPr>
          <p:nvPr>
            <p:ph type="title"/>
          </p:nvPr>
        </p:nvSpPr>
        <p:spPr>
          <a:xfrm>
            <a:off x="428625" y="457200"/>
            <a:ext cx="3932237" cy="1600200"/>
          </a:xfrm>
        </p:spPr>
        <p:txBody>
          <a:bodyPr/>
          <a:lstStyle/>
          <a:p>
            <a:r>
              <a:rPr lang="en-US" dirty="0"/>
              <a:t>Payment</a:t>
            </a:r>
          </a:p>
        </p:txBody>
      </p:sp>
      <p:sp>
        <p:nvSpPr>
          <p:cNvPr id="3" name="Content Placeholder 2">
            <a:extLst>
              <a:ext uri="{FF2B5EF4-FFF2-40B4-BE49-F238E27FC236}">
                <a16:creationId xmlns:a16="http://schemas.microsoft.com/office/drawing/2014/main" id="{814A6F5D-8747-A918-C508-39986285088B}"/>
              </a:ext>
            </a:extLst>
          </p:cNvPr>
          <p:cNvSpPr>
            <a:spLocks noGrp="1"/>
          </p:cNvSpPr>
          <p:nvPr>
            <p:ph idx="1"/>
          </p:nvPr>
        </p:nvSpPr>
        <p:spPr/>
        <p:txBody>
          <a:bodyPr>
            <a:normAutofit lnSpcReduction="10000"/>
          </a:bodyPr>
          <a:lstStyle/>
          <a:p>
            <a:r>
              <a:rPr lang="en-US" sz="2400" dirty="0">
                <a:solidFill>
                  <a:schemeClr val="accent1"/>
                </a:solidFill>
              </a:rPr>
              <a:t>Medicaid payment requires a state budget appropriation.</a:t>
            </a:r>
          </a:p>
          <a:p>
            <a:r>
              <a:rPr lang="en-US" sz="2400" dirty="0">
                <a:solidFill>
                  <a:schemeClr val="accent1"/>
                </a:solidFill>
              </a:rPr>
              <a:t>Each state sets a fee schedule for services covered by the program.</a:t>
            </a:r>
          </a:p>
          <a:p>
            <a:r>
              <a:rPr lang="en-US" sz="2400" dirty="0">
                <a:solidFill>
                  <a:schemeClr val="accent1"/>
                </a:solidFill>
              </a:rPr>
              <a:t>Some states use CPT Code 99502 to cover home visit for newborn. </a:t>
            </a:r>
          </a:p>
          <a:p>
            <a:pPr marL="457200" lvl="1" indent="0">
              <a:buNone/>
            </a:pPr>
            <a:r>
              <a:rPr lang="en-US" sz="2000" dirty="0">
                <a:solidFill>
                  <a:schemeClr val="accent1"/>
                </a:solidFill>
              </a:rPr>
              <a:t>North Carolina LHD – 99502 $60.00</a:t>
            </a:r>
          </a:p>
          <a:p>
            <a:pPr marL="457200" lvl="1" indent="0">
              <a:buNone/>
            </a:pPr>
            <a:r>
              <a:rPr lang="en-US" sz="2000" dirty="0">
                <a:solidFill>
                  <a:schemeClr val="accent1"/>
                </a:solidFill>
              </a:rPr>
              <a:t>Colorado Preventive Counseling – 99401-99404 - $34.29 – $105.09</a:t>
            </a:r>
          </a:p>
          <a:p>
            <a:r>
              <a:rPr lang="en-US" sz="2400" dirty="0">
                <a:solidFill>
                  <a:schemeClr val="accent1"/>
                </a:solidFill>
              </a:rPr>
              <a:t> Most states use T1017 for targeted case management </a:t>
            </a:r>
          </a:p>
          <a:p>
            <a:pPr marL="457200" lvl="1" indent="0">
              <a:buNone/>
            </a:pPr>
            <a:r>
              <a:rPr lang="en-US" sz="2000" dirty="0">
                <a:solidFill>
                  <a:schemeClr val="accent1"/>
                </a:solidFill>
              </a:rPr>
              <a:t>North Carolina LHD - $23.61 per 15 min unit</a:t>
            </a:r>
          </a:p>
          <a:p>
            <a:pPr marL="457200" lvl="1" indent="0">
              <a:buNone/>
            </a:pPr>
            <a:r>
              <a:rPr lang="en-US" sz="2000" dirty="0">
                <a:solidFill>
                  <a:schemeClr val="accent1"/>
                </a:solidFill>
              </a:rPr>
              <a:t>Colorado - $16.99 per 15 min unit</a:t>
            </a:r>
          </a:p>
          <a:p>
            <a:pPr marL="0" indent="0">
              <a:buNone/>
            </a:pPr>
            <a:endParaRPr lang="en-US" sz="2400" dirty="0">
              <a:solidFill>
                <a:schemeClr val="accent1"/>
              </a:solidFill>
            </a:endParaRPr>
          </a:p>
        </p:txBody>
      </p:sp>
      <p:sp>
        <p:nvSpPr>
          <p:cNvPr id="4" name="Text Placeholder 3">
            <a:extLst>
              <a:ext uri="{FF2B5EF4-FFF2-40B4-BE49-F238E27FC236}">
                <a16:creationId xmlns:a16="http://schemas.microsoft.com/office/drawing/2014/main" id="{FA28E189-EBD2-B875-8243-C8F9575A142F}"/>
              </a:ext>
            </a:extLst>
          </p:cNvPr>
          <p:cNvSpPr>
            <a:spLocks noGrp="1"/>
          </p:cNvSpPr>
          <p:nvPr>
            <p:ph type="body" sz="half" idx="2"/>
          </p:nvPr>
        </p:nvSpPr>
        <p:spPr>
          <a:xfrm>
            <a:off x="428626" y="2057400"/>
            <a:ext cx="4343400" cy="3811588"/>
          </a:xfrm>
        </p:spPr>
        <p:txBody>
          <a:bodyPr>
            <a:noAutofit/>
          </a:bodyPr>
          <a:lstStyle/>
          <a:p>
            <a:r>
              <a:rPr lang="en-US" sz="2400" b="1" dirty="0">
                <a:solidFill>
                  <a:schemeClr val="accent1"/>
                </a:solidFill>
              </a:rPr>
              <a:t>Question</a:t>
            </a:r>
            <a:r>
              <a:rPr lang="en-US" sz="2400" dirty="0">
                <a:solidFill>
                  <a:schemeClr val="accent1"/>
                </a:solidFill>
              </a:rPr>
              <a:t> – What proportion of the Family Connects program costs will Medicaid cover?</a:t>
            </a:r>
          </a:p>
          <a:p>
            <a:endParaRPr lang="en-US" sz="2400" dirty="0">
              <a:solidFill>
                <a:schemeClr val="accent1"/>
              </a:solidFill>
            </a:endParaRPr>
          </a:p>
          <a:p>
            <a:r>
              <a:rPr lang="en-US" sz="2400" b="1" dirty="0">
                <a:solidFill>
                  <a:schemeClr val="accent1"/>
                </a:solidFill>
              </a:rPr>
              <a:t>Answer</a:t>
            </a:r>
            <a:r>
              <a:rPr lang="en-US" sz="2400" dirty="0">
                <a:solidFill>
                  <a:schemeClr val="accent1"/>
                </a:solidFill>
              </a:rPr>
              <a:t> – It depends, but most research on home visiting models have shown that Medicaid can not be the sole source of financing for models. </a:t>
            </a:r>
          </a:p>
        </p:txBody>
      </p:sp>
    </p:spTree>
    <p:extLst>
      <p:ext uri="{BB962C8B-B14F-4D97-AF65-F5344CB8AC3E}">
        <p14:creationId xmlns:p14="http://schemas.microsoft.com/office/powerpoint/2010/main" val="375383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BCDFF-C0B1-D781-8243-11DE9B24878F}"/>
              </a:ext>
            </a:extLst>
          </p:cNvPr>
          <p:cNvSpPr>
            <a:spLocks noGrp="1"/>
          </p:cNvSpPr>
          <p:nvPr>
            <p:ph type="title"/>
          </p:nvPr>
        </p:nvSpPr>
        <p:spPr>
          <a:xfrm>
            <a:off x="838200" y="365126"/>
            <a:ext cx="10515600" cy="1201546"/>
          </a:xfrm>
        </p:spPr>
        <p:txBody>
          <a:bodyPr anchor="b">
            <a:normAutofit/>
          </a:bodyPr>
          <a:lstStyle/>
          <a:p>
            <a:r>
              <a:rPr lang="en-US" sz="3700" dirty="0"/>
              <a:t>FCI Community Partner Webinar Series</a:t>
            </a:r>
          </a:p>
        </p:txBody>
      </p:sp>
      <p:sp>
        <p:nvSpPr>
          <p:cNvPr id="16" name="Content Placeholder 1">
            <a:extLst>
              <a:ext uri="{FF2B5EF4-FFF2-40B4-BE49-F238E27FC236}">
                <a16:creationId xmlns:a16="http://schemas.microsoft.com/office/drawing/2014/main" id="{ABC28796-7667-E717-CDE7-7FBCC681548F}"/>
              </a:ext>
            </a:extLst>
          </p:cNvPr>
          <p:cNvSpPr>
            <a:spLocks noGrp="1"/>
          </p:cNvSpPr>
          <p:nvPr>
            <p:ph idx="1"/>
          </p:nvPr>
        </p:nvSpPr>
        <p:spPr>
          <a:xfrm>
            <a:off x="693057" y="2014311"/>
            <a:ext cx="10515600" cy="4351338"/>
          </a:xfrm>
        </p:spPr>
        <p:txBody>
          <a:bodyPr>
            <a:normAutofit/>
          </a:bodyPr>
          <a:lstStyle/>
          <a:p>
            <a:r>
              <a:rPr lang="en-US" sz="3200" b="1" dirty="0"/>
              <a:t>July 2023:  </a:t>
            </a:r>
            <a:r>
              <a:rPr lang="en-US" sz="3200" dirty="0"/>
              <a:t>Policy</a:t>
            </a:r>
          </a:p>
          <a:p>
            <a:r>
              <a:rPr lang="en-US" sz="3200" b="1" dirty="0"/>
              <a:t>September 2023: </a:t>
            </a:r>
            <a:r>
              <a:rPr lang="en-US" sz="3200" dirty="0"/>
              <a:t>Clinical</a:t>
            </a:r>
          </a:p>
          <a:p>
            <a:r>
              <a:rPr lang="en-US" sz="3200" b="1" dirty="0"/>
              <a:t>November 2023: </a:t>
            </a:r>
            <a:r>
              <a:rPr lang="en-US" sz="3200" dirty="0"/>
              <a:t>Implementation and Systems Alignment</a:t>
            </a:r>
          </a:p>
          <a:p>
            <a:r>
              <a:rPr lang="en-US" sz="3200" b="1" dirty="0"/>
              <a:t>January 2024: </a:t>
            </a:r>
            <a:r>
              <a:rPr lang="en-US" sz="3200" dirty="0"/>
              <a:t>Community Impact</a:t>
            </a:r>
          </a:p>
          <a:p>
            <a:r>
              <a:rPr lang="en-US" sz="3200" b="1" dirty="0"/>
              <a:t>March 2024: </a:t>
            </a:r>
            <a:r>
              <a:rPr lang="en-US" sz="3200" dirty="0"/>
              <a:t>Best Practice, topic TBD</a:t>
            </a:r>
          </a:p>
          <a:p>
            <a:r>
              <a:rPr lang="en-US" sz="3200" b="1" dirty="0"/>
              <a:t>May 2024: </a:t>
            </a:r>
            <a:r>
              <a:rPr lang="en-US" sz="3200" dirty="0"/>
              <a:t>Best Practice, topic TBD</a:t>
            </a:r>
          </a:p>
          <a:p>
            <a:endParaRPr lang="en-US" dirty="0"/>
          </a:p>
        </p:txBody>
      </p:sp>
    </p:spTree>
    <p:extLst>
      <p:ext uri="{BB962C8B-B14F-4D97-AF65-F5344CB8AC3E}">
        <p14:creationId xmlns:p14="http://schemas.microsoft.com/office/powerpoint/2010/main" val="394553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C249-B89C-CF7E-0A44-89AE705EE3A1}"/>
              </a:ext>
            </a:extLst>
          </p:cNvPr>
          <p:cNvSpPr>
            <a:spLocks noGrp="1"/>
          </p:cNvSpPr>
          <p:nvPr>
            <p:ph type="title"/>
          </p:nvPr>
        </p:nvSpPr>
        <p:spPr>
          <a:xfrm>
            <a:off x="3130550" y="768350"/>
            <a:ext cx="10515600" cy="2852737"/>
          </a:xfrm>
        </p:spPr>
        <p:txBody>
          <a:bodyPr/>
          <a:lstStyle/>
          <a:p>
            <a:r>
              <a:rPr lang="en-US" dirty="0"/>
              <a:t>Questions</a:t>
            </a:r>
          </a:p>
        </p:txBody>
      </p:sp>
      <p:sp>
        <p:nvSpPr>
          <p:cNvPr id="3" name="Text Placeholder 2">
            <a:extLst>
              <a:ext uri="{FF2B5EF4-FFF2-40B4-BE49-F238E27FC236}">
                <a16:creationId xmlns:a16="http://schemas.microsoft.com/office/drawing/2014/main" id="{732ABCCE-FB8F-A0AC-BD18-C488B60E72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299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1A572-9768-C6F6-0EDC-3E8CAB5721AE}"/>
              </a:ext>
            </a:extLst>
          </p:cNvPr>
          <p:cNvSpPr>
            <a:spLocks noGrp="1"/>
          </p:cNvSpPr>
          <p:nvPr>
            <p:ph type="title"/>
          </p:nvPr>
        </p:nvSpPr>
        <p:spPr/>
        <p:txBody>
          <a:bodyPr/>
          <a:lstStyle/>
          <a:p>
            <a:r>
              <a:rPr lang="en-US"/>
              <a:t>WELCOME AND INTRODUCTIONS</a:t>
            </a:r>
          </a:p>
        </p:txBody>
      </p:sp>
      <p:sp>
        <p:nvSpPr>
          <p:cNvPr id="5" name="Content Placeholder 4">
            <a:extLst>
              <a:ext uri="{FF2B5EF4-FFF2-40B4-BE49-F238E27FC236}">
                <a16:creationId xmlns:a16="http://schemas.microsoft.com/office/drawing/2014/main" id="{5EB8EE84-DC52-2D39-90EC-4AD650F29E3C}"/>
              </a:ext>
            </a:extLst>
          </p:cNvPr>
          <p:cNvSpPr>
            <a:spLocks noGrp="1"/>
          </p:cNvSpPr>
          <p:nvPr>
            <p:ph idx="1"/>
          </p:nvPr>
        </p:nvSpPr>
        <p:spPr>
          <a:xfrm>
            <a:off x="468086" y="2278744"/>
            <a:ext cx="5627914" cy="3692706"/>
          </a:xfrm>
        </p:spPr>
        <p:txBody>
          <a:bodyPr vert="horz" lIns="91440" tIns="45720" rIns="91440" bIns="45720" rtlCol="0" anchor="t">
            <a:normAutofit/>
          </a:bodyPr>
          <a:lstStyle/>
          <a:p>
            <a:pPr marL="0" indent="0">
              <a:buNone/>
            </a:pPr>
            <a:r>
              <a:rPr lang="en-US" sz="2800" b="1" dirty="0">
                <a:latin typeface="Verdana"/>
                <a:ea typeface="Verdana"/>
              </a:rPr>
              <a:t>Community Partner Introductions:</a:t>
            </a:r>
          </a:p>
          <a:p>
            <a:r>
              <a:rPr lang="en-US" sz="2800" dirty="0">
                <a:latin typeface="Verdana"/>
                <a:ea typeface="Verdana"/>
              </a:rPr>
              <a:t>Your name</a:t>
            </a:r>
          </a:p>
          <a:p>
            <a:r>
              <a:rPr lang="en-US" sz="2800" dirty="0">
                <a:latin typeface="Verdana"/>
                <a:ea typeface="Verdana"/>
              </a:rPr>
              <a:t>Role in your organization</a:t>
            </a:r>
          </a:p>
          <a:p>
            <a:r>
              <a:rPr lang="en-US" sz="2800" dirty="0">
                <a:latin typeface="Verdana"/>
                <a:ea typeface="Verdana"/>
              </a:rPr>
              <a:t>FC Location</a:t>
            </a:r>
          </a:p>
          <a:p>
            <a:r>
              <a:rPr lang="en-US" sz="2800" dirty="0">
                <a:latin typeface="Verdana"/>
                <a:ea typeface="Verdana"/>
              </a:rPr>
              <a:t>Favorite local restaurant </a:t>
            </a:r>
            <a:r>
              <a:rPr lang="en-US" sz="2800" dirty="0">
                <a:latin typeface="Verdana"/>
                <a:ea typeface="Verdana"/>
                <a:sym typeface="Wingdings" panose="05000000000000000000" pitchFamily="2" charset="2"/>
              </a:rPr>
              <a:t></a:t>
            </a:r>
            <a:endParaRPr lang="en-US" sz="2800" dirty="0">
              <a:latin typeface="Verdana"/>
              <a:ea typeface="Verdana"/>
            </a:endParaRPr>
          </a:p>
          <a:p>
            <a:endParaRPr lang="en-US" sz="2200" dirty="0">
              <a:latin typeface="Verdana"/>
              <a:ea typeface="Verdana"/>
            </a:endParaRPr>
          </a:p>
        </p:txBody>
      </p:sp>
      <p:pic>
        <p:nvPicPr>
          <p:cNvPr id="3" name="Picture 2" descr="A picture containing tree, mammal, outdoor, brown&#10;&#10;Description automatically generated">
            <a:extLst>
              <a:ext uri="{FF2B5EF4-FFF2-40B4-BE49-F238E27FC236}">
                <a16:creationId xmlns:a16="http://schemas.microsoft.com/office/drawing/2014/main" id="{AED27A81-5414-025A-7330-377E3B79D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071" y="2090058"/>
            <a:ext cx="5390161" cy="3355374"/>
          </a:xfrm>
          <a:prstGeom prst="rect">
            <a:avLst/>
          </a:prstGeom>
        </p:spPr>
      </p:pic>
    </p:spTree>
    <p:extLst>
      <p:ext uri="{BB962C8B-B14F-4D97-AF65-F5344CB8AC3E}">
        <p14:creationId xmlns:p14="http://schemas.microsoft.com/office/powerpoint/2010/main" val="140111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5CF3E02E-28BA-0A1A-D37E-B6CF9FD61B3B}"/>
              </a:ext>
            </a:extLst>
          </p:cNvPr>
          <p:cNvSpPr>
            <a:spLocks noGrp="1"/>
          </p:cNvSpPr>
          <p:nvPr>
            <p:ph sz="half" idx="1"/>
          </p:nvPr>
        </p:nvSpPr>
        <p:spPr>
          <a:xfrm>
            <a:off x="225468" y="1700365"/>
            <a:ext cx="7064680" cy="5197383"/>
          </a:xfrm>
        </p:spPr>
        <p:txBody>
          <a:bodyPr vert="horz" lIns="91440" tIns="45720" rIns="91440" bIns="45720" rtlCol="0" anchor="t">
            <a:normAutofit/>
          </a:bodyPr>
          <a:lstStyle/>
          <a:p>
            <a:pPr marL="0" indent="0">
              <a:buNone/>
            </a:pPr>
            <a:endParaRPr lang="en-US" dirty="0"/>
          </a:p>
          <a:p>
            <a:r>
              <a:rPr lang="en-US" sz="3200" dirty="0">
                <a:latin typeface="Verdana"/>
                <a:ea typeface="Verdana"/>
              </a:rPr>
              <a:t>Use the chat to ask questions </a:t>
            </a:r>
          </a:p>
          <a:p>
            <a:r>
              <a:rPr lang="en-US" sz="3200" dirty="0">
                <a:latin typeface="Verdana"/>
                <a:ea typeface="Verdana"/>
              </a:rPr>
              <a:t>Save questions until the allotted time </a:t>
            </a:r>
          </a:p>
          <a:p>
            <a:r>
              <a:rPr lang="en-US" sz="3200" dirty="0"/>
              <a:t>Allow everyone a chance to share </a:t>
            </a:r>
          </a:p>
          <a:p>
            <a:r>
              <a:rPr lang="en-US" sz="3200" dirty="0">
                <a:latin typeface="Verdana"/>
                <a:ea typeface="Verdana"/>
              </a:rPr>
              <a:t>Please stay muted unless you are speaking</a:t>
            </a:r>
            <a:endParaRPr lang="en-US" sz="3200" dirty="0"/>
          </a:p>
          <a:p>
            <a:endParaRPr lang="en-US" dirty="0"/>
          </a:p>
        </p:txBody>
      </p:sp>
      <p:pic>
        <p:nvPicPr>
          <p:cNvPr id="6" name="Content Placeholder 5" descr="Laptop outline">
            <a:extLst>
              <a:ext uri="{FF2B5EF4-FFF2-40B4-BE49-F238E27FC236}">
                <a16:creationId xmlns:a16="http://schemas.microsoft.com/office/drawing/2014/main" id="{F71FEEBF-4E8E-7072-6806-7F7E34BC8547}"/>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2462" y="1700365"/>
            <a:ext cx="4351338" cy="4351338"/>
          </a:xfrm>
        </p:spPr>
      </p:pic>
      <p:sp>
        <p:nvSpPr>
          <p:cNvPr id="2" name="Title 1">
            <a:extLst>
              <a:ext uri="{FF2B5EF4-FFF2-40B4-BE49-F238E27FC236}">
                <a16:creationId xmlns:a16="http://schemas.microsoft.com/office/drawing/2014/main" id="{791ECEAA-ED8C-7CDD-F352-5E94299C0F76}"/>
              </a:ext>
            </a:extLst>
          </p:cNvPr>
          <p:cNvSpPr>
            <a:spLocks noGrp="1"/>
          </p:cNvSpPr>
          <p:nvPr>
            <p:ph type="title"/>
          </p:nvPr>
        </p:nvSpPr>
        <p:spPr>
          <a:xfrm>
            <a:off x="838200" y="365126"/>
            <a:ext cx="10515600" cy="1201546"/>
          </a:xfrm>
        </p:spPr>
        <p:txBody>
          <a:bodyPr anchor="b">
            <a:normAutofit/>
          </a:bodyPr>
          <a:lstStyle/>
          <a:p>
            <a:r>
              <a:rPr lang="en-US" dirty="0"/>
              <a:t>Zoom Norms</a:t>
            </a:r>
          </a:p>
        </p:txBody>
      </p:sp>
    </p:spTree>
    <p:extLst>
      <p:ext uri="{BB962C8B-B14F-4D97-AF65-F5344CB8AC3E}">
        <p14:creationId xmlns:p14="http://schemas.microsoft.com/office/powerpoint/2010/main" val="358552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DCB35-C8E8-3EC6-0E86-FD1B7E7CCC5A}"/>
              </a:ext>
            </a:extLst>
          </p:cNvPr>
          <p:cNvSpPr>
            <a:spLocks noGrp="1"/>
          </p:cNvSpPr>
          <p:nvPr>
            <p:ph type="title"/>
          </p:nvPr>
        </p:nvSpPr>
        <p:spPr>
          <a:xfrm>
            <a:off x="673098" y="3999944"/>
            <a:ext cx="3396207" cy="1482567"/>
          </a:xfrm>
        </p:spPr>
        <p:txBody>
          <a:bodyPr/>
          <a:lstStyle/>
          <a:p>
            <a:endParaRPr lang="en-US" dirty="0"/>
          </a:p>
        </p:txBody>
      </p:sp>
      <p:sp>
        <p:nvSpPr>
          <p:cNvPr id="4" name="Title 2">
            <a:extLst>
              <a:ext uri="{FF2B5EF4-FFF2-40B4-BE49-F238E27FC236}">
                <a16:creationId xmlns:a16="http://schemas.microsoft.com/office/drawing/2014/main" id="{66162117-37C9-E4F0-FCE9-06E822D7C917}"/>
              </a:ext>
            </a:extLst>
          </p:cNvPr>
          <p:cNvSpPr txBox="1">
            <a:spLocks/>
          </p:cNvSpPr>
          <p:nvPr/>
        </p:nvSpPr>
        <p:spPr>
          <a:xfrm>
            <a:off x="673097" y="2916065"/>
            <a:ext cx="3396207" cy="148256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1" i="0" kern="1200" cap="all" baseline="0">
                <a:solidFill>
                  <a:schemeClr val="bg1"/>
                </a:solidFill>
                <a:latin typeface="+mj-lt"/>
                <a:ea typeface="+mj-ea"/>
                <a:cs typeface="+mj-cs"/>
              </a:defRPr>
            </a:lvl1pPr>
          </a:lstStyle>
          <a:p>
            <a:r>
              <a:rPr lang="en-US"/>
              <a:t>Schedule</a:t>
            </a:r>
            <a:endParaRPr lang="en-US" dirty="0"/>
          </a:p>
        </p:txBody>
      </p:sp>
      <p:sp>
        <p:nvSpPr>
          <p:cNvPr id="5" name="Content Placeholder 1">
            <a:extLst>
              <a:ext uri="{FF2B5EF4-FFF2-40B4-BE49-F238E27FC236}">
                <a16:creationId xmlns:a16="http://schemas.microsoft.com/office/drawing/2014/main" id="{0EED04AA-0E20-8E7C-1740-91D040CE6892}"/>
              </a:ext>
            </a:extLst>
          </p:cNvPr>
          <p:cNvSpPr txBox="1">
            <a:spLocks/>
          </p:cNvSpPr>
          <p:nvPr/>
        </p:nvSpPr>
        <p:spPr>
          <a:xfrm>
            <a:off x="4823926" y="3781108"/>
            <a:ext cx="6694975" cy="2395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a:p>
        </p:txBody>
      </p:sp>
      <p:sp>
        <p:nvSpPr>
          <p:cNvPr id="8" name="Content Placeholder 7">
            <a:extLst>
              <a:ext uri="{FF2B5EF4-FFF2-40B4-BE49-F238E27FC236}">
                <a16:creationId xmlns:a16="http://schemas.microsoft.com/office/drawing/2014/main" id="{84EA251D-D9CD-BEB1-DC2D-DEDF398CC157}"/>
              </a:ext>
            </a:extLst>
          </p:cNvPr>
          <p:cNvSpPr>
            <a:spLocks noGrp="1"/>
          </p:cNvSpPr>
          <p:nvPr>
            <p:ph idx="1"/>
          </p:nvPr>
        </p:nvSpPr>
        <p:spPr>
          <a:xfrm>
            <a:off x="4386067" y="1361868"/>
            <a:ext cx="7570691" cy="6376194"/>
          </a:xfrm>
        </p:spPr>
        <p:txBody>
          <a:bodyPr vert="horz" lIns="91440" tIns="45720" rIns="91440" bIns="45720" rtlCol="0" anchor="t">
            <a:normAutofit/>
          </a:bodyPr>
          <a:lstStyle/>
          <a:p>
            <a:pPr marL="0" marR="0" indent="0">
              <a:lnSpc>
                <a:spcPct val="107000"/>
              </a:lnSpc>
              <a:spcBef>
                <a:spcPts val="0"/>
              </a:spcBef>
              <a:spcAft>
                <a:spcPts val="800"/>
              </a:spcAft>
              <a:buNone/>
            </a:pPr>
            <a:r>
              <a:rPr lang="en-US" sz="2800" dirty="0">
                <a:effectLst/>
                <a:latin typeface="+mn-lt"/>
                <a:ea typeface="Calibri" panose="020F0502020204030204" pitchFamily="34" charset="0"/>
                <a:cs typeface="Times New Roman" panose="02020603050405020304" pitchFamily="18" charset="0"/>
              </a:rPr>
              <a:t>2:00pm-2:05pm: Gather/Introductions in Chat Box</a:t>
            </a:r>
          </a:p>
          <a:p>
            <a:pPr marL="0" marR="0" indent="0">
              <a:lnSpc>
                <a:spcPct val="107000"/>
              </a:lnSpc>
              <a:spcBef>
                <a:spcPts val="0"/>
              </a:spcBef>
              <a:spcAft>
                <a:spcPts val="800"/>
              </a:spcAft>
              <a:buNone/>
            </a:pPr>
            <a:endParaRPr lang="en-US" sz="28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effectLst/>
                <a:latin typeface="+mn-lt"/>
                <a:ea typeface="Calibri" panose="020F0502020204030204" pitchFamily="34" charset="0"/>
                <a:cs typeface="Times New Roman" panose="02020603050405020304" pitchFamily="18" charset="0"/>
              </a:rPr>
              <a:t>2:05 pm-2:45 pm: Medicaid Presentation w/ Gretchen Hammer from the Public Leadership Group</a:t>
            </a:r>
          </a:p>
          <a:p>
            <a:pPr marL="0" marR="0" indent="0">
              <a:lnSpc>
                <a:spcPct val="107000"/>
              </a:lnSpc>
              <a:spcBef>
                <a:spcPts val="0"/>
              </a:spcBef>
              <a:spcAft>
                <a:spcPts val="800"/>
              </a:spcAft>
              <a:buNone/>
            </a:pPr>
            <a:endParaRPr lang="en-US" sz="28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effectLst/>
                <a:latin typeface="+mn-lt"/>
                <a:ea typeface="Calibri" panose="020F0502020204030204" pitchFamily="34" charset="0"/>
                <a:cs typeface="Times New Roman" panose="02020603050405020304" pitchFamily="18" charset="0"/>
              </a:rPr>
              <a:t>2:45 pm-3:00 pm: Questions from Community Partners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679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person smiling&#10;&#10;Description automatically generated">
            <a:extLst>
              <a:ext uri="{FF2B5EF4-FFF2-40B4-BE49-F238E27FC236}">
                <a16:creationId xmlns:a16="http://schemas.microsoft.com/office/drawing/2014/main" id="{7DCBB4FB-00CF-7093-8B41-A4464C9DD21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199" y="1825625"/>
            <a:ext cx="3263503" cy="4351338"/>
          </a:xfrm>
        </p:spPr>
      </p:pic>
      <p:sp>
        <p:nvSpPr>
          <p:cNvPr id="3" name="Content Placeholder 2">
            <a:extLst>
              <a:ext uri="{FF2B5EF4-FFF2-40B4-BE49-F238E27FC236}">
                <a16:creationId xmlns:a16="http://schemas.microsoft.com/office/drawing/2014/main" id="{7BD06CB7-FFCF-938C-2D77-844E4E56E0A2}"/>
              </a:ext>
            </a:extLst>
          </p:cNvPr>
          <p:cNvSpPr>
            <a:spLocks noGrp="1"/>
          </p:cNvSpPr>
          <p:nvPr>
            <p:ph sz="half" idx="2"/>
          </p:nvPr>
        </p:nvSpPr>
        <p:spPr>
          <a:xfrm>
            <a:off x="4572001" y="1825625"/>
            <a:ext cx="6781800" cy="4821918"/>
          </a:xfrm>
        </p:spPr>
        <p:txBody>
          <a:bodyPr>
            <a:normAutofit/>
          </a:bodyPr>
          <a:lstStyle/>
          <a:p>
            <a:r>
              <a:rPr lang="en-US" dirty="0">
                <a:solidFill>
                  <a:srgbClr val="181818"/>
                </a:solidFill>
              </a:rPr>
              <a:t>F</a:t>
            </a:r>
            <a:r>
              <a:rPr lang="en-US" dirty="0">
                <a:solidFill>
                  <a:srgbClr val="181818"/>
                </a:solidFill>
                <a:effectLst/>
              </a:rPr>
              <a:t>ounder of the </a:t>
            </a:r>
            <a:r>
              <a:rPr lang="en-US" b="1" dirty="0">
                <a:solidFill>
                  <a:srgbClr val="181818"/>
                </a:solidFill>
                <a:effectLst/>
              </a:rPr>
              <a:t>Public Leadership </a:t>
            </a:r>
            <a:r>
              <a:rPr lang="en-US" b="1" dirty="0" err="1">
                <a:solidFill>
                  <a:srgbClr val="181818"/>
                </a:solidFill>
                <a:effectLst/>
              </a:rPr>
              <a:t>Group,</a:t>
            </a:r>
            <a:r>
              <a:rPr lang="en-US" dirty="0" err="1">
                <a:solidFill>
                  <a:srgbClr val="181818"/>
                </a:solidFill>
                <a:effectLst/>
              </a:rPr>
              <a:t>a</a:t>
            </a:r>
            <a:r>
              <a:rPr lang="en-US" dirty="0">
                <a:solidFill>
                  <a:srgbClr val="181818"/>
                </a:solidFill>
                <a:effectLst/>
              </a:rPr>
              <a:t> firm that works with public sector leaders to </a:t>
            </a:r>
            <a:r>
              <a:rPr lang="en-US" u="sng" dirty="0">
                <a:solidFill>
                  <a:srgbClr val="181818"/>
                </a:solidFill>
                <a:effectLst/>
              </a:rPr>
              <a:t>increase their impact </a:t>
            </a:r>
            <a:r>
              <a:rPr lang="en-US" dirty="0">
                <a:solidFill>
                  <a:srgbClr val="181818"/>
                </a:solidFill>
                <a:effectLst/>
              </a:rPr>
              <a:t>and </a:t>
            </a:r>
            <a:r>
              <a:rPr lang="en-US" u="sng" dirty="0">
                <a:solidFill>
                  <a:srgbClr val="181818"/>
                </a:solidFill>
                <a:effectLst/>
              </a:rPr>
              <a:t>improve the health and well-being</a:t>
            </a:r>
            <a:r>
              <a:rPr lang="en-US" dirty="0">
                <a:solidFill>
                  <a:srgbClr val="181818"/>
                </a:solidFill>
                <a:effectLst/>
              </a:rPr>
              <a:t> of communities.</a:t>
            </a:r>
          </a:p>
          <a:p>
            <a:pPr marL="0" indent="0">
              <a:buNone/>
            </a:pPr>
            <a:r>
              <a:rPr lang="en-US" dirty="0">
                <a:solidFill>
                  <a:srgbClr val="181818"/>
                </a:solidFill>
                <a:effectLst/>
              </a:rPr>
              <a:t> </a:t>
            </a:r>
          </a:p>
          <a:p>
            <a:r>
              <a:rPr lang="en-US" dirty="0"/>
              <a:t>She is an expert in leadership development, </a:t>
            </a:r>
            <a:r>
              <a:rPr lang="en-US" dirty="0">
                <a:solidFill>
                  <a:srgbClr val="002060"/>
                </a:solidFill>
              </a:rPr>
              <a:t>public administration</a:t>
            </a:r>
            <a:r>
              <a:rPr lang="en-US" dirty="0"/>
              <a:t>, stakeholder and community engagement, </a:t>
            </a:r>
            <a:r>
              <a:rPr lang="en-US" dirty="0">
                <a:solidFill>
                  <a:srgbClr val="0070C0"/>
                </a:solidFill>
              </a:rPr>
              <a:t>Medicaid policy </a:t>
            </a:r>
            <a:r>
              <a:rPr lang="en-US" dirty="0"/>
              <a:t>and operations and </a:t>
            </a:r>
            <a:r>
              <a:rPr lang="en-US" dirty="0">
                <a:solidFill>
                  <a:srgbClr val="002060"/>
                </a:solidFill>
              </a:rPr>
              <a:t>maternal and child health policy.</a:t>
            </a:r>
          </a:p>
        </p:txBody>
      </p:sp>
      <p:sp>
        <p:nvSpPr>
          <p:cNvPr id="4" name="Title 3">
            <a:extLst>
              <a:ext uri="{FF2B5EF4-FFF2-40B4-BE49-F238E27FC236}">
                <a16:creationId xmlns:a16="http://schemas.microsoft.com/office/drawing/2014/main" id="{87D924DA-0F8D-2889-A1B4-913A0E1DE09B}"/>
              </a:ext>
            </a:extLst>
          </p:cNvPr>
          <p:cNvSpPr>
            <a:spLocks noGrp="1"/>
          </p:cNvSpPr>
          <p:nvPr>
            <p:ph type="title"/>
          </p:nvPr>
        </p:nvSpPr>
        <p:spPr/>
        <p:txBody>
          <a:bodyPr>
            <a:normAutofit/>
          </a:bodyPr>
          <a:lstStyle/>
          <a:p>
            <a:r>
              <a:rPr lang="en-US" dirty="0"/>
              <a:t>Gretchen Hammer</a:t>
            </a:r>
          </a:p>
        </p:txBody>
      </p:sp>
    </p:spTree>
    <p:extLst>
      <p:ext uri="{BB962C8B-B14F-4D97-AF65-F5344CB8AC3E}">
        <p14:creationId xmlns:p14="http://schemas.microsoft.com/office/powerpoint/2010/main" val="340653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1A572-9768-C6F6-0EDC-3E8CAB5721AE}"/>
              </a:ext>
            </a:extLst>
          </p:cNvPr>
          <p:cNvSpPr>
            <a:spLocks noGrp="1"/>
          </p:cNvSpPr>
          <p:nvPr>
            <p:ph type="title"/>
          </p:nvPr>
        </p:nvSpPr>
        <p:spPr/>
        <p:txBody>
          <a:bodyPr/>
          <a:lstStyle/>
          <a:p>
            <a:r>
              <a:rPr lang="en-US" dirty="0"/>
              <a:t>Basic Program Structure</a:t>
            </a:r>
          </a:p>
        </p:txBody>
      </p:sp>
      <p:sp>
        <p:nvSpPr>
          <p:cNvPr id="5" name="Content Placeholder 4">
            <a:extLst>
              <a:ext uri="{FF2B5EF4-FFF2-40B4-BE49-F238E27FC236}">
                <a16:creationId xmlns:a16="http://schemas.microsoft.com/office/drawing/2014/main" id="{5EB8EE84-DC52-2D39-90EC-4AD650F29E3C}"/>
              </a:ext>
            </a:extLst>
          </p:cNvPr>
          <p:cNvSpPr>
            <a:spLocks noGrp="1"/>
          </p:cNvSpPr>
          <p:nvPr>
            <p:ph idx="1"/>
          </p:nvPr>
        </p:nvSpPr>
        <p:spPr/>
        <p:txBody>
          <a:bodyPr>
            <a:normAutofit/>
          </a:bodyPr>
          <a:lstStyle/>
          <a:p>
            <a:r>
              <a:rPr lang="en-US" sz="2400" b="1" dirty="0">
                <a:solidFill>
                  <a:schemeClr val="accent1"/>
                </a:solidFill>
              </a:rPr>
              <a:t>Medicaid is a joint federal and state program</a:t>
            </a:r>
            <a:r>
              <a:rPr lang="en-US" sz="2400" dirty="0">
                <a:solidFill>
                  <a:schemeClr val="accent1"/>
                </a:solidFill>
              </a:rPr>
              <a:t>. States and the federal government share in paying for the cost of the program. </a:t>
            </a:r>
          </a:p>
          <a:p>
            <a:r>
              <a:rPr lang="en-US" sz="2400" b="1" dirty="0">
                <a:solidFill>
                  <a:schemeClr val="accent1"/>
                </a:solidFill>
              </a:rPr>
              <a:t>Federal law and regulations </a:t>
            </a:r>
            <a:r>
              <a:rPr lang="en-US" sz="2400" dirty="0">
                <a:solidFill>
                  <a:schemeClr val="accent1"/>
                </a:solidFill>
              </a:rPr>
              <a:t>set basic parameters for the program.</a:t>
            </a:r>
          </a:p>
          <a:p>
            <a:r>
              <a:rPr lang="en-US" sz="2400" b="1" dirty="0">
                <a:solidFill>
                  <a:schemeClr val="accent1"/>
                </a:solidFill>
              </a:rPr>
              <a:t>States have a lot of flexibility </a:t>
            </a:r>
            <a:r>
              <a:rPr lang="en-US" sz="2400" dirty="0">
                <a:solidFill>
                  <a:schemeClr val="accent1"/>
                </a:solidFill>
              </a:rPr>
              <a:t>to build on the basic federal requirements related to eligibility, benefits, financing and innovation.</a:t>
            </a:r>
          </a:p>
          <a:p>
            <a:r>
              <a:rPr lang="en-US" sz="2400" dirty="0">
                <a:solidFill>
                  <a:schemeClr val="accent1"/>
                </a:solidFill>
              </a:rPr>
              <a:t>The </a:t>
            </a:r>
            <a:r>
              <a:rPr lang="en-US" sz="2400" b="1" dirty="0">
                <a:solidFill>
                  <a:schemeClr val="accent1"/>
                </a:solidFill>
              </a:rPr>
              <a:t>State Plan </a:t>
            </a:r>
            <a:r>
              <a:rPr lang="en-US" sz="2400" dirty="0">
                <a:solidFill>
                  <a:schemeClr val="accent1"/>
                </a:solidFill>
              </a:rPr>
              <a:t>is the document the state files with the federal government that outlines the parameters of their program. </a:t>
            </a:r>
          </a:p>
        </p:txBody>
      </p:sp>
    </p:spTree>
    <p:extLst>
      <p:ext uri="{BB962C8B-B14F-4D97-AF65-F5344CB8AC3E}">
        <p14:creationId xmlns:p14="http://schemas.microsoft.com/office/powerpoint/2010/main" val="196642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1A572-9768-C6F6-0EDC-3E8CAB5721AE}"/>
              </a:ext>
            </a:extLst>
          </p:cNvPr>
          <p:cNvSpPr>
            <a:spLocks noGrp="1"/>
          </p:cNvSpPr>
          <p:nvPr>
            <p:ph type="title"/>
          </p:nvPr>
        </p:nvSpPr>
        <p:spPr/>
        <p:txBody>
          <a:bodyPr/>
          <a:lstStyle/>
          <a:p>
            <a:r>
              <a:rPr lang="en-US" dirty="0"/>
              <a:t>Medicaid Design Elements</a:t>
            </a:r>
          </a:p>
        </p:txBody>
      </p:sp>
      <p:sp>
        <p:nvSpPr>
          <p:cNvPr id="5" name="Content Placeholder 4">
            <a:extLst>
              <a:ext uri="{FF2B5EF4-FFF2-40B4-BE49-F238E27FC236}">
                <a16:creationId xmlns:a16="http://schemas.microsoft.com/office/drawing/2014/main" id="{5EB8EE84-DC52-2D39-90EC-4AD650F29E3C}"/>
              </a:ext>
            </a:extLst>
          </p:cNvPr>
          <p:cNvSpPr>
            <a:spLocks noGrp="1"/>
          </p:cNvSpPr>
          <p:nvPr>
            <p:ph idx="1"/>
          </p:nvPr>
        </p:nvSpPr>
        <p:spPr/>
        <p:txBody>
          <a:bodyPr>
            <a:normAutofit/>
          </a:bodyPr>
          <a:lstStyle/>
          <a:p>
            <a:r>
              <a:rPr lang="en-US" sz="2400" b="1" dirty="0">
                <a:solidFill>
                  <a:schemeClr val="accent1"/>
                </a:solidFill>
              </a:rPr>
              <a:t>Eligibility</a:t>
            </a:r>
            <a:r>
              <a:rPr lang="en-US" sz="2400" dirty="0">
                <a:solidFill>
                  <a:schemeClr val="accent1"/>
                </a:solidFill>
              </a:rPr>
              <a:t> – Who is eligible to enroll in the program or receive a specific set of services?</a:t>
            </a:r>
          </a:p>
          <a:p>
            <a:r>
              <a:rPr lang="en-US" sz="2400" b="1" dirty="0">
                <a:solidFill>
                  <a:schemeClr val="accent1"/>
                </a:solidFill>
              </a:rPr>
              <a:t>Benefits</a:t>
            </a:r>
            <a:r>
              <a:rPr lang="en-US" sz="2400" dirty="0">
                <a:solidFill>
                  <a:schemeClr val="accent1"/>
                </a:solidFill>
              </a:rPr>
              <a:t> – What benefits and services are available to eligible people?</a:t>
            </a:r>
          </a:p>
          <a:p>
            <a:r>
              <a:rPr lang="en-US" sz="2400" b="1" dirty="0">
                <a:solidFill>
                  <a:schemeClr val="accent1"/>
                </a:solidFill>
              </a:rPr>
              <a:t>Provider</a:t>
            </a:r>
            <a:r>
              <a:rPr lang="en-US" sz="2400" dirty="0">
                <a:solidFill>
                  <a:schemeClr val="accent1"/>
                </a:solidFill>
              </a:rPr>
              <a:t> – Who can provide care and services for which populations?</a:t>
            </a:r>
          </a:p>
          <a:p>
            <a:r>
              <a:rPr lang="en-US" sz="2400" b="1" dirty="0">
                <a:solidFill>
                  <a:schemeClr val="accent1"/>
                </a:solidFill>
              </a:rPr>
              <a:t>Delivery system </a:t>
            </a:r>
            <a:r>
              <a:rPr lang="en-US" sz="2400" dirty="0">
                <a:solidFill>
                  <a:schemeClr val="accent1"/>
                </a:solidFill>
              </a:rPr>
              <a:t>– How is the benefit made available to the enrollee?</a:t>
            </a:r>
          </a:p>
          <a:p>
            <a:r>
              <a:rPr lang="en-US" sz="2400" b="1" dirty="0">
                <a:solidFill>
                  <a:schemeClr val="accent1"/>
                </a:solidFill>
              </a:rPr>
              <a:t>Payment</a:t>
            </a:r>
            <a:r>
              <a:rPr lang="en-US" sz="2400" dirty="0">
                <a:solidFill>
                  <a:schemeClr val="accent1"/>
                </a:solidFill>
              </a:rPr>
              <a:t> – What is the amount paid to the provider? Who pays the provider? Is there any unique aspect of the payment?</a:t>
            </a:r>
          </a:p>
          <a:p>
            <a:r>
              <a:rPr lang="en-US" sz="2400" b="1" dirty="0">
                <a:solidFill>
                  <a:schemeClr val="accent1"/>
                </a:solidFill>
              </a:rPr>
              <a:t>Quality</a:t>
            </a:r>
            <a:r>
              <a:rPr lang="en-US" sz="2400" dirty="0">
                <a:solidFill>
                  <a:schemeClr val="accent1"/>
                </a:solidFill>
              </a:rPr>
              <a:t> – How is quality measured and assured?</a:t>
            </a:r>
          </a:p>
          <a:p>
            <a:pPr marL="0" indent="0">
              <a:buNone/>
            </a:pPr>
            <a:endParaRPr lang="en-US" dirty="0"/>
          </a:p>
        </p:txBody>
      </p:sp>
    </p:spTree>
    <p:extLst>
      <p:ext uri="{BB962C8B-B14F-4D97-AF65-F5344CB8AC3E}">
        <p14:creationId xmlns:p14="http://schemas.microsoft.com/office/powerpoint/2010/main" val="353847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4419D9-AFB2-3B93-4EED-D23662E17EBF}"/>
              </a:ext>
            </a:extLst>
          </p:cNvPr>
          <p:cNvSpPr>
            <a:spLocks noGrp="1"/>
          </p:cNvSpPr>
          <p:nvPr>
            <p:ph sz="half" idx="1"/>
          </p:nvPr>
        </p:nvSpPr>
        <p:spPr>
          <a:xfrm>
            <a:off x="838200" y="1825625"/>
            <a:ext cx="5181600" cy="4351338"/>
          </a:xfrm>
        </p:spPr>
        <p:txBody>
          <a:bodyPr>
            <a:noAutofit/>
          </a:bodyPr>
          <a:lstStyle/>
          <a:p>
            <a:r>
              <a:rPr lang="en-US" dirty="0">
                <a:solidFill>
                  <a:schemeClr val="accent1"/>
                </a:solidFill>
              </a:rPr>
              <a:t>By federal law, all states provide Medicaid coverage for pregnancy-related services for pregnant women with incomes up to 133% of the federal poverty level throughout pregnancy an up to 60 days postpartum. </a:t>
            </a:r>
          </a:p>
          <a:p>
            <a:r>
              <a:rPr lang="en-US" dirty="0">
                <a:solidFill>
                  <a:schemeClr val="accent1"/>
                </a:solidFill>
              </a:rPr>
              <a:t>Medicaid covers 4 in 10 births.</a:t>
            </a:r>
          </a:p>
          <a:p>
            <a:r>
              <a:rPr lang="en-US" dirty="0">
                <a:solidFill>
                  <a:schemeClr val="accent1"/>
                </a:solidFill>
              </a:rPr>
              <a:t>New federal law allows states to cover women for an entire 12 months after end of pregnancy. </a:t>
            </a:r>
          </a:p>
        </p:txBody>
      </p:sp>
      <p:pic>
        <p:nvPicPr>
          <p:cNvPr id="3" name="Content Placeholder 2" descr="A picture containing diagram&#10;&#10;Description automatically generated">
            <a:extLst>
              <a:ext uri="{FF2B5EF4-FFF2-40B4-BE49-F238E27FC236}">
                <a16:creationId xmlns:a16="http://schemas.microsoft.com/office/drawing/2014/main" id="{4CCE430F-7732-9BF7-0AF1-9C76CAF6F1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954" y="1825625"/>
            <a:ext cx="5178092" cy="4351338"/>
          </a:xfrm>
          <a:noFill/>
        </p:spPr>
      </p:pic>
      <p:sp>
        <p:nvSpPr>
          <p:cNvPr id="4" name="Title 3">
            <a:extLst>
              <a:ext uri="{FF2B5EF4-FFF2-40B4-BE49-F238E27FC236}">
                <a16:creationId xmlns:a16="http://schemas.microsoft.com/office/drawing/2014/main" id="{93FA3AF9-E2D6-B155-1AA8-780114747259}"/>
              </a:ext>
            </a:extLst>
          </p:cNvPr>
          <p:cNvSpPr>
            <a:spLocks noGrp="1"/>
          </p:cNvSpPr>
          <p:nvPr>
            <p:ph type="title"/>
          </p:nvPr>
        </p:nvSpPr>
        <p:spPr>
          <a:xfrm>
            <a:off x="838200" y="365126"/>
            <a:ext cx="10515600" cy="1201546"/>
          </a:xfrm>
        </p:spPr>
        <p:txBody>
          <a:bodyPr anchor="b">
            <a:normAutofit fontScale="90000"/>
          </a:bodyPr>
          <a:lstStyle/>
          <a:p>
            <a:r>
              <a:rPr lang="en-US" dirty="0"/>
              <a:t>Eligibility – Pregnancy/postpartum</a:t>
            </a:r>
          </a:p>
        </p:txBody>
      </p:sp>
    </p:spTree>
    <p:extLst>
      <p:ext uri="{BB962C8B-B14F-4D97-AF65-F5344CB8AC3E}">
        <p14:creationId xmlns:p14="http://schemas.microsoft.com/office/powerpoint/2010/main" val="297952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29AEA1-B28E-97B0-D2C8-F9107CC0BD2F}"/>
              </a:ext>
            </a:extLst>
          </p:cNvPr>
          <p:cNvSpPr>
            <a:spLocks noGrp="1"/>
          </p:cNvSpPr>
          <p:nvPr>
            <p:ph sz="half" idx="1"/>
          </p:nvPr>
        </p:nvSpPr>
        <p:spPr/>
        <p:txBody>
          <a:bodyPr/>
          <a:lstStyle/>
          <a:p>
            <a:r>
              <a:rPr lang="en-US" dirty="0">
                <a:solidFill>
                  <a:schemeClr val="accent1"/>
                </a:solidFill>
              </a:rPr>
              <a:t>Newborns are generally eligible for Medicaid for the first year of life if their mother is enrolled in Medicaid at the time of birth. </a:t>
            </a:r>
          </a:p>
          <a:p>
            <a:r>
              <a:rPr lang="en-US" dirty="0">
                <a:solidFill>
                  <a:schemeClr val="accent1"/>
                </a:solidFill>
              </a:rPr>
              <a:t>New federal law requires all states to implement 12 months continuous eligibility for children up to age 19 by January 2024.</a:t>
            </a:r>
          </a:p>
        </p:txBody>
      </p:sp>
      <p:sp>
        <p:nvSpPr>
          <p:cNvPr id="3" name="Content Placeholder 2">
            <a:extLst>
              <a:ext uri="{FF2B5EF4-FFF2-40B4-BE49-F238E27FC236}">
                <a16:creationId xmlns:a16="http://schemas.microsoft.com/office/drawing/2014/main" id="{26EA2A60-D22D-194D-D363-861324F6F550}"/>
              </a:ext>
            </a:extLst>
          </p:cNvPr>
          <p:cNvSpPr>
            <a:spLocks noGrp="1"/>
          </p:cNvSpPr>
          <p:nvPr>
            <p:ph sz="half" idx="2"/>
          </p:nvPr>
        </p:nvSpPr>
        <p:spPr/>
        <p:txBody>
          <a:bodyPr/>
          <a:lstStyle/>
          <a:p>
            <a:r>
              <a:rPr lang="en-US" dirty="0">
                <a:solidFill>
                  <a:schemeClr val="accent1"/>
                </a:solidFill>
              </a:rPr>
              <a:t>States report their data for enrolled children and children who receive EPSDT services using form CMS-416.</a:t>
            </a:r>
          </a:p>
          <a:p>
            <a:endParaRPr lang="en-US" dirty="0">
              <a:solidFill>
                <a:schemeClr val="accent1"/>
              </a:solidFill>
            </a:endParaRPr>
          </a:p>
          <a:p>
            <a:r>
              <a:rPr lang="en-US" dirty="0">
                <a:solidFill>
                  <a:schemeClr val="accent1"/>
                </a:solidFill>
              </a:rPr>
              <a:t>In 2020, there were 2.1 Million infants under the age of 1 served by Medicaid. </a:t>
            </a:r>
          </a:p>
          <a:p>
            <a:endParaRPr lang="en-US" dirty="0">
              <a:solidFill>
                <a:schemeClr val="accent1"/>
              </a:solidFill>
            </a:endParaRPr>
          </a:p>
          <a:p>
            <a:r>
              <a:rPr lang="en-US" dirty="0">
                <a:solidFill>
                  <a:schemeClr val="accent1"/>
                </a:solidFill>
              </a:rPr>
              <a:t>States can find their data in the </a:t>
            </a:r>
            <a:r>
              <a:rPr lang="en-US" dirty="0">
                <a:solidFill>
                  <a:schemeClr val="accent1"/>
                </a:solidFill>
                <a:hlinkClick r:id="rId2">
                  <a:extLst>
                    <a:ext uri="{A12FA001-AC4F-418D-AE19-62706E023703}">
                      <ahyp:hlinkClr xmlns:ahyp="http://schemas.microsoft.com/office/drawing/2018/hyperlinkcolor" val="tx"/>
                    </a:ext>
                  </a:extLst>
                </a:hlinkClick>
              </a:rPr>
              <a:t>2020 416 report</a:t>
            </a:r>
            <a:endParaRPr lang="en-US" dirty="0">
              <a:solidFill>
                <a:schemeClr val="accent1"/>
              </a:solidFill>
            </a:endParaRPr>
          </a:p>
        </p:txBody>
      </p:sp>
      <p:sp>
        <p:nvSpPr>
          <p:cNvPr id="4" name="Title 3">
            <a:extLst>
              <a:ext uri="{FF2B5EF4-FFF2-40B4-BE49-F238E27FC236}">
                <a16:creationId xmlns:a16="http://schemas.microsoft.com/office/drawing/2014/main" id="{6D88F5FE-0902-80BC-051A-4A6A11B61664}"/>
              </a:ext>
            </a:extLst>
          </p:cNvPr>
          <p:cNvSpPr>
            <a:spLocks noGrp="1"/>
          </p:cNvSpPr>
          <p:nvPr>
            <p:ph type="title"/>
          </p:nvPr>
        </p:nvSpPr>
        <p:spPr/>
        <p:txBody>
          <a:bodyPr/>
          <a:lstStyle/>
          <a:p>
            <a:r>
              <a:rPr lang="en-US" dirty="0"/>
              <a:t>Eligibility - Newborns</a:t>
            </a:r>
          </a:p>
        </p:txBody>
      </p:sp>
    </p:spTree>
    <p:extLst>
      <p:ext uri="{BB962C8B-B14F-4D97-AF65-F5344CB8AC3E}">
        <p14:creationId xmlns:p14="http://schemas.microsoft.com/office/powerpoint/2010/main" val="245697221"/>
      </p:ext>
    </p:extLst>
  </p:cSld>
  <p:clrMapOvr>
    <a:masterClrMapping/>
  </p:clrMapOvr>
</p:sld>
</file>

<file path=ppt/theme/theme1.xml><?xml version="1.0" encoding="utf-8"?>
<a:theme xmlns:a="http://schemas.openxmlformats.org/drawingml/2006/main" name="Family Connects International">
  <a:themeElements>
    <a:clrScheme name="Family Connects International">
      <a:dk1>
        <a:sysClr val="windowText" lastClr="000000"/>
      </a:dk1>
      <a:lt1>
        <a:sysClr val="window" lastClr="FFFFFF"/>
      </a:lt1>
      <a:dk2>
        <a:srgbClr val="171B60"/>
      </a:dk2>
      <a:lt2>
        <a:srgbClr val="CCCECF"/>
      </a:lt2>
      <a:accent1>
        <a:srgbClr val="171B60"/>
      </a:accent1>
      <a:accent2>
        <a:srgbClr val="00539B"/>
      </a:accent2>
      <a:accent3>
        <a:srgbClr val="008CCC"/>
      </a:accent3>
      <a:accent4>
        <a:srgbClr val="FFC82C"/>
      </a:accent4>
      <a:accent5>
        <a:srgbClr val="00B197"/>
      </a:accent5>
      <a:accent6>
        <a:srgbClr val="E65525"/>
      </a:accent6>
      <a:hlink>
        <a:srgbClr val="008CCC"/>
      </a:hlink>
      <a:folHlink>
        <a:srgbClr val="E65525"/>
      </a:folHlink>
    </a:clrScheme>
    <a:fontScheme name="Family Connects International">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FCI_DeckTemplate" id="{99EC7887-C26E-494C-ADD7-B21A5D6E0CE7}" vid="{E63169C8-6BC3-435A-BDD6-6FE3D03DAC97}"/>
    </a:ext>
  </a:extLst>
</a:theme>
</file>

<file path=ppt/theme/theme2.xml><?xml version="1.0" encoding="utf-8"?>
<a:theme xmlns:a="http://schemas.openxmlformats.org/drawingml/2006/main" name="Family Connects International">
  <a:themeElements>
    <a:clrScheme name="Family Connects International">
      <a:dk1>
        <a:sysClr val="windowText" lastClr="000000"/>
      </a:dk1>
      <a:lt1>
        <a:sysClr val="window" lastClr="FFFFFF"/>
      </a:lt1>
      <a:dk2>
        <a:srgbClr val="171B60"/>
      </a:dk2>
      <a:lt2>
        <a:srgbClr val="CCCECF"/>
      </a:lt2>
      <a:accent1>
        <a:srgbClr val="171B60"/>
      </a:accent1>
      <a:accent2>
        <a:srgbClr val="00539B"/>
      </a:accent2>
      <a:accent3>
        <a:srgbClr val="008CCC"/>
      </a:accent3>
      <a:accent4>
        <a:srgbClr val="FFC82C"/>
      </a:accent4>
      <a:accent5>
        <a:srgbClr val="00B197"/>
      </a:accent5>
      <a:accent6>
        <a:srgbClr val="E65525"/>
      </a:accent6>
      <a:hlink>
        <a:srgbClr val="008CCC"/>
      </a:hlink>
      <a:folHlink>
        <a:srgbClr val="E65525"/>
      </a:folHlink>
    </a:clrScheme>
    <a:fontScheme name="Family Connects International">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 Session 1_Admin Planning Part 1" id="{AA274480-0E4F-4829-918D-DF9E3889AD73}" vid="{79C47BB5-0C84-44DF-866B-747D4E884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cb93f3-b6fa-4118-a124-547afcb2237c">
      <Terms xmlns="http://schemas.microsoft.com/office/infopath/2007/PartnerControls"/>
    </lcf76f155ced4ddcb4097134ff3c332f>
    <TaxCatchAll xmlns="5cafcd52-b17b-49fa-b063-434963cef90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018B89FE5FC14186918C01008F76FE" ma:contentTypeVersion="15" ma:contentTypeDescription="Create a new document." ma:contentTypeScope="" ma:versionID="8fcee32ad740c5adc36514e85e8b35aa">
  <xsd:schema xmlns:xsd="http://www.w3.org/2001/XMLSchema" xmlns:xs="http://www.w3.org/2001/XMLSchema" xmlns:p="http://schemas.microsoft.com/office/2006/metadata/properties" xmlns:ns2="2dcb93f3-b6fa-4118-a124-547afcb2237c" xmlns:ns3="5cafcd52-b17b-49fa-b063-434963cef90b" targetNamespace="http://schemas.microsoft.com/office/2006/metadata/properties" ma:root="true" ma:fieldsID="fa3ef3b09dbf0a5e519005084e86478a" ns2:_="" ns3:_="">
    <xsd:import namespace="2dcb93f3-b6fa-4118-a124-547afcb2237c"/>
    <xsd:import namespace="5cafcd52-b17b-49fa-b063-434963cef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b93f3-b6fa-4118-a124-547afcb223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325d4cb-ce87-4a1d-9471-5a74b57b6bc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fcd52-b17b-49fa-b063-434963cef90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4037195-4935-4436-99a0-40aa18e528c8}" ma:internalName="TaxCatchAll" ma:showField="CatchAllData" ma:web="5cafcd52-b17b-49fa-b063-434963cef90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192700-59A0-4C5C-AB1C-45C68EB06C44}">
  <ds:schemaRefs>
    <ds:schemaRef ds:uri="http://www.w3.org/XML/1998/namespace"/>
    <ds:schemaRef ds:uri="http://schemas.microsoft.com/office/2006/documentManagement/types"/>
    <ds:schemaRef ds:uri="http://purl.org/dc/dcmitype/"/>
    <ds:schemaRef ds:uri="2dcb93f3-b6fa-4118-a124-547afcb2237c"/>
    <ds:schemaRef ds:uri="http://schemas.microsoft.com/office/2006/metadata/properties"/>
    <ds:schemaRef ds:uri="http://purl.org/dc/terms/"/>
    <ds:schemaRef ds:uri="5cafcd52-b17b-49fa-b063-434963cef90b"/>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CB59316-2484-41B9-9FB0-5D3C420A5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b93f3-b6fa-4118-a124-547afcb2237c"/>
    <ds:schemaRef ds:uri="5cafcd52-b17b-49fa-b063-434963cef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283BF7-94B1-42B7-9821-E28B3D255F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05 FCI PowerPoint Template</Template>
  <TotalTime>348</TotalTime>
  <Words>1080</Words>
  <Application>Microsoft Office PowerPoint</Application>
  <PresentationFormat>Widescreen</PresentationFormat>
  <Paragraphs>132</Paragraphs>
  <Slides>18</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Gill Sans MT</vt:lpstr>
      <vt:lpstr>Verdana</vt:lpstr>
      <vt:lpstr>Family Connects International</vt:lpstr>
      <vt:lpstr>Family Connects International</vt:lpstr>
      <vt:lpstr>Family Connects International Roundtables: Maternal and Infant Advocacy and Policies</vt:lpstr>
      <vt:lpstr>WELCOME AND INTRODUCTIONS</vt:lpstr>
      <vt:lpstr>Zoom Norms</vt:lpstr>
      <vt:lpstr>PowerPoint Presentation</vt:lpstr>
      <vt:lpstr>Gretchen Hammer</vt:lpstr>
      <vt:lpstr>Basic Program Structure</vt:lpstr>
      <vt:lpstr>Medicaid Design Elements</vt:lpstr>
      <vt:lpstr>Eligibility – Pregnancy/postpartum</vt:lpstr>
      <vt:lpstr>Eligibility - Newborns</vt:lpstr>
      <vt:lpstr>Benefits</vt:lpstr>
      <vt:lpstr>Family Connects Model</vt:lpstr>
      <vt:lpstr>Providers and Delivery System</vt:lpstr>
      <vt:lpstr>Pre-Submitted Questions</vt:lpstr>
      <vt:lpstr>Telehealth</vt:lpstr>
      <vt:lpstr>Private Insurance</vt:lpstr>
      <vt:lpstr>Payment</vt:lpstr>
      <vt:lpstr>FCI Community Partner Webinar Series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of practice</dc:title>
  <dc:creator>Nnenne Asi</dc:creator>
  <cp:lastModifiedBy>Nnenne Asi</cp:lastModifiedBy>
  <cp:revision>6</cp:revision>
  <dcterms:created xsi:type="dcterms:W3CDTF">2022-09-16T19:33:15Z</dcterms:created>
  <dcterms:modified xsi:type="dcterms:W3CDTF">2023-04-17T14:56:20Z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0x01010094018B89FE5FC14186918C01008F76FE</vt:lpwstr>
  </property>
  <property fmtid="{D5CDD505-2E9C-101B-9397-08002B2CF9AE}" pid="3" name="MediaServiceImageTags">
    <vt:lpwstr/>
  </property>
</Properties>
</file>